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96" r:id="rId15"/>
    <p:sldId id="272" r:id="rId16"/>
    <p:sldId id="284" r:id="rId17"/>
    <p:sldId id="274" r:id="rId18"/>
    <p:sldId id="288" r:id="rId19"/>
    <p:sldId id="275" r:id="rId20"/>
    <p:sldId id="276" r:id="rId21"/>
    <p:sldId id="277" r:id="rId22"/>
    <p:sldId id="278" r:id="rId23"/>
    <p:sldId id="297" r:id="rId24"/>
    <p:sldId id="298" r:id="rId25"/>
    <p:sldId id="279" r:id="rId26"/>
    <p:sldId id="281" r:id="rId27"/>
    <p:sldId id="280" r:id="rId28"/>
    <p:sldId id="286" r:id="rId29"/>
    <p:sldId id="287" r:id="rId30"/>
    <p:sldId id="282" r:id="rId31"/>
    <p:sldId id="283" r:id="rId32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6" autoAdjust="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17674-A33B-40B2-9E0F-3F9BEE8D18B2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3F6E-3347-4057-A99D-9FD339FE1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4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1D64D3-0E9B-4ACA-8077-7EC5E7E4223A}" type="slidenum">
              <a:rPr lang="en-GB" altLang="de-DE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70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1D64D3-0E9B-4ACA-8077-7EC5E7E4223A}" type="slidenum">
              <a:rPr lang="en-GB" altLang="de-DE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136" y="5934093"/>
            <a:ext cx="1825087" cy="5307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6908" y="5916032"/>
            <a:ext cx="400361" cy="5338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invGray">
          <a:xfrm>
            <a:off x="12059308" y="-2001"/>
            <a:ext cx="3657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12113288" y="-2001"/>
            <a:ext cx="76835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11887569" y="380"/>
            <a:ext cx="73152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11967231" y="-2001"/>
            <a:ext cx="36576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711" y="5976000"/>
            <a:ext cx="2468579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atumsplatzhalter 13"/>
          <p:cNvSpPr>
            <a:spLocks noGrp="1"/>
          </p:cNvSpPr>
          <p:nvPr>
            <p:ph type="dt" sz="half" idx="2"/>
          </p:nvPr>
        </p:nvSpPr>
        <p:spPr>
          <a:xfrm>
            <a:off x="10382400" y="5949280"/>
            <a:ext cx="1200000" cy="1538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57544B-67EA-454E-8D77-134FF4203B51}" type="datetime1">
              <a:rPr lang="de-DE" smtClean="0"/>
              <a:pPr/>
              <a:t>21.10.2024</a:t>
            </a:fld>
            <a:endParaRPr lang="de-DE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23392" y="5949280"/>
            <a:ext cx="3600000" cy="15388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80488534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68299" y="6398220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5">
                <a:moveTo>
                  <a:pt x="18047" y="0"/>
                </a:moveTo>
                <a:lnTo>
                  <a:pt x="3519" y="0"/>
                </a:lnTo>
                <a:lnTo>
                  <a:pt x="3519" y="13376"/>
                </a:lnTo>
                <a:lnTo>
                  <a:pt x="10229" y="13376"/>
                </a:lnTo>
                <a:lnTo>
                  <a:pt x="10027" y="19692"/>
                </a:lnTo>
                <a:lnTo>
                  <a:pt x="7736" y="23427"/>
                </a:lnTo>
                <a:lnTo>
                  <a:pt x="0" y="24942"/>
                </a:lnTo>
                <a:lnTo>
                  <a:pt x="1598" y="31876"/>
                </a:lnTo>
                <a:lnTo>
                  <a:pt x="7637" y="30187"/>
                </a:lnTo>
                <a:lnTo>
                  <a:pt x="12906" y="26667"/>
                </a:lnTo>
                <a:lnTo>
                  <a:pt x="16633" y="20869"/>
                </a:lnTo>
                <a:lnTo>
                  <a:pt x="18047" y="12348"/>
                </a:lnTo>
                <a:lnTo>
                  <a:pt x="18047" y="0"/>
                </a:lnTo>
                <a:close/>
              </a:path>
            </a:pathLst>
          </a:custGeom>
          <a:solidFill>
            <a:srgbClr val="080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6893" y="6232902"/>
            <a:ext cx="1035595" cy="30812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6908" y="6222238"/>
            <a:ext cx="232408" cy="310087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6765" y="2470785"/>
            <a:ext cx="6538468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26765" y="2470785"/>
            <a:ext cx="6538468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odor-heuss.rs.de/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www.esgy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mh-schule.de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schulfinder.kultus-bw.de/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www.km-bw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hyperlink" Target="http://www.bildungsnavi-bw.de/" TargetMode="External"/><Relationship Id="rId9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9999345" cy="147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5"/>
              </a:spcBef>
            </a:pP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Übergang </a:t>
            </a:r>
            <a:r>
              <a:rPr sz="5000" b="1" spc="275" dirty="0">
                <a:solidFill>
                  <a:srgbClr val="2A2522"/>
                </a:solidFill>
                <a:latin typeface="Times New Roman"/>
                <a:cs typeface="Times New Roman"/>
              </a:rPr>
              <a:t>von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r>
              <a:rPr sz="5000" b="1" spc="-59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25" dirty="0">
                <a:solidFill>
                  <a:srgbClr val="2A2522"/>
                </a:solidFill>
                <a:latin typeface="Times New Roman"/>
                <a:cs typeface="Times New Roman"/>
              </a:rPr>
              <a:t>Grundschule</a:t>
            </a: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ts val="5700"/>
              </a:lnSpc>
            </a:pP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die </a:t>
            </a:r>
            <a:r>
              <a:rPr sz="5000" b="1" spc="195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</a:t>
            </a:r>
            <a:r>
              <a:rPr sz="5000" b="1" spc="-57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019" y="5199126"/>
            <a:ext cx="432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Präsentation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2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Info-4-Veranstaltung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Die  </a:t>
            </a: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weiterfü</a:t>
            </a:r>
            <a:r>
              <a:rPr sz="5000" b="1" spc="265" dirty="0">
                <a:solidFill>
                  <a:srgbClr val="2A2522"/>
                </a:solidFill>
                <a:latin typeface="Times New Roman"/>
                <a:cs typeface="Times New Roman"/>
              </a:rPr>
              <a:t>h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renden 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  <a:p>
            <a:pPr marL="12700" marR="937894">
              <a:lnSpc>
                <a:spcPts val="5400"/>
              </a:lnSpc>
              <a:spcBef>
                <a:spcPts val="5"/>
              </a:spcBef>
            </a:pP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Baden-  </a:t>
            </a:r>
            <a:r>
              <a:rPr sz="5000" b="1" spc="150" dirty="0">
                <a:solidFill>
                  <a:srgbClr val="2A2522"/>
                </a:solidFill>
                <a:latin typeface="Times New Roman"/>
                <a:cs typeface="Times New Roman"/>
              </a:rPr>
              <a:t>Württemberg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6167" y="0"/>
            <a:ext cx="6275832" cy="6857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0317" y="62966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48" y="3388232"/>
            <a:ext cx="11170285" cy="221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b="1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fördern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ihrem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Leistungsstand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geben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Rückmeldung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diesem.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begleiten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Mentoring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65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Coaching.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bieten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Berufliche Orientierung</a:t>
            </a:r>
            <a:r>
              <a:rPr sz="18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bieten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inklusive Bildungsangebote</a:t>
            </a:r>
            <a:r>
              <a:rPr sz="18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unterrichten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8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Informatik/Medienbildung.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sichern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Anschlussmöglichkeit.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060700" cy="3060700"/>
          </a:xfrm>
          <a:custGeom>
            <a:avLst/>
            <a:gdLst/>
            <a:ahLst/>
            <a:cxnLst/>
            <a:rect l="l" t="t" r="r" b="b"/>
            <a:pathLst>
              <a:path w="3060700" h="3060700">
                <a:moveTo>
                  <a:pt x="0" y="3060191"/>
                </a:moveTo>
                <a:lnTo>
                  <a:pt x="3060192" y="3060191"/>
                </a:lnTo>
                <a:lnTo>
                  <a:pt x="3060192" y="0"/>
                </a:lnTo>
                <a:lnTo>
                  <a:pt x="0" y="0"/>
                </a:lnTo>
                <a:lnTo>
                  <a:pt x="0" y="30601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3427" y="0"/>
            <a:ext cx="3060700" cy="3060700"/>
          </a:xfrm>
          <a:custGeom>
            <a:avLst/>
            <a:gdLst/>
            <a:ahLst/>
            <a:cxnLst/>
            <a:rect l="l" t="t" r="r" b="b"/>
            <a:pathLst>
              <a:path w="3060700" h="3060700">
                <a:moveTo>
                  <a:pt x="0" y="3060191"/>
                </a:moveTo>
                <a:lnTo>
                  <a:pt x="3060192" y="3060191"/>
                </a:lnTo>
                <a:lnTo>
                  <a:pt x="3060192" y="0"/>
                </a:lnTo>
                <a:lnTo>
                  <a:pt x="0" y="0"/>
                </a:lnTo>
                <a:lnTo>
                  <a:pt x="0" y="3060191"/>
                </a:lnTo>
                <a:close/>
              </a:path>
            </a:pathLst>
          </a:custGeom>
          <a:ln w="12192">
            <a:solidFill>
              <a:srgbClr val="6C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43" y="1298829"/>
            <a:ext cx="8869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7885" algn="l"/>
                <a:tab pos="6384290" algn="l"/>
              </a:tabLst>
            </a:pPr>
            <a:r>
              <a:rPr sz="2800" spc="80" dirty="0"/>
              <a:t>Werkrealschule	</a:t>
            </a:r>
            <a:r>
              <a:rPr sz="2800" spc="95" dirty="0">
                <a:solidFill>
                  <a:srgbClr val="FFFB00"/>
                </a:solidFill>
              </a:rPr>
              <a:t>Realschule	</a:t>
            </a:r>
            <a:r>
              <a:rPr sz="2800" spc="90" dirty="0"/>
              <a:t>Gymnasium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9131807" y="0"/>
            <a:ext cx="3060700" cy="3060700"/>
          </a:xfrm>
          <a:prstGeom prst="rect">
            <a:avLst/>
          </a:prstGeom>
          <a:solidFill>
            <a:srgbClr val="2A2522"/>
          </a:solidFill>
          <a:ln w="12192">
            <a:solidFill>
              <a:srgbClr val="6C6B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963294" marR="295275" indent="-754380">
              <a:lnSpc>
                <a:spcPts val="3020"/>
              </a:lnSpc>
            </a:pPr>
            <a:r>
              <a:rPr sz="2800" b="1" spc="75" dirty="0">
                <a:solidFill>
                  <a:srgbClr val="FFFB00"/>
                </a:solidFill>
                <a:latin typeface="Times New Roman"/>
                <a:cs typeface="Times New Roman"/>
              </a:rPr>
              <a:t>Geme</a:t>
            </a:r>
            <a:r>
              <a:rPr sz="2800" b="1" spc="20" dirty="0">
                <a:solidFill>
                  <a:srgbClr val="FFFB00"/>
                </a:solidFill>
                <a:latin typeface="Times New Roman"/>
                <a:cs typeface="Times New Roman"/>
              </a:rPr>
              <a:t>i</a:t>
            </a:r>
            <a:r>
              <a:rPr sz="2800" b="1" spc="180" dirty="0">
                <a:solidFill>
                  <a:srgbClr val="FFFB00"/>
                </a:solidFill>
                <a:latin typeface="Times New Roman"/>
                <a:cs typeface="Times New Roman"/>
              </a:rPr>
              <a:t>n</a:t>
            </a:r>
            <a:r>
              <a:rPr sz="2800" b="1" spc="130" dirty="0">
                <a:solidFill>
                  <a:srgbClr val="FFFB00"/>
                </a:solidFill>
                <a:latin typeface="Times New Roman"/>
                <a:cs typeface="Times New Roman"/>
              </a:rPr>
              <a:t>s</a:t>
            </a:r>
            <a:r>
              <a:rPr sz="2800" b="1" spc="105" dirty="0">
                <a:solidFill>
                  <a:srgbClr val="FFFB00"/>
                </a:solidFill>
                <a:latin typeface="Times New Roman"/>
                <a:cs typeface="Times New Roman"/>
              </a:rPr>
              <a:t>c</a:t>
            </a:r>
            <a:r>
              <a:rPr sz="2800" b="1" spc="135" dirty="0">
                <a:solidFill>
                  <a:srgbClr val="FFFB00"/>
                </a:solidFill>
                <a:latin typeface="Times New Roman"/>
                <a:cs typeface="Times New Roman"/>
              </a:rPr>
              <a:t>h</a:t>
            </a:r>
            <a:r>
              <a:rPr sz="2800" b="1" spc="130" dirty="0">
                <a:solidFill>
                  <a:srgbClr val="FFFB00"/>
                </a:solidFill>
                <a:latin typeface="Times New Roman"/>
                <a:cs typeface="Times New Roman"/>
              </a:rPr>
              <a:t>aft</a:t>
            </a:r>
            <a:r>
              <a:rPr sz="2800" b="1" spc="140" dirty="0">
                <a:solidFill>
                  <a:srgbClr val="FFFB00"/>
                </a:solidFill>
                <a:latin typeface="Times New Roman"/>
                <a:cs typeface="Times New Roman"/>
              </a:rPr>
              <a:t>s</a:t>
            </a:r>
            <a:r>
              <a:rPr sz="2800" b="1" spc="105" dirty="0">
                <a:solidFill>
                  <a:srgbClr val="FFFB00"/>
                </a:solidFill>
                <a:latin typeface="Times New Roman"/>
                <a:cs typeface="Times New Roman"/>
              </a:rPr>
              <a:t>-  </a:t>
            </a:r>
            <a:r>
              <a:rPr sz="2800" b="1" spc="114" dirty="0">
                <a:solidFill>
                  <a:srgbClr val="FFFB00"/>
                </a:solidFill>
                <a:latin typeface="Times New Roman"/>
                <a:cs typeface="Times New Roman"/>
              </a:rPr>
              <a:t>schule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401573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Werkrealschule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944" y="5076444"/>
            <a:ext cx="10909300" cy="927100"/>
          </a:xfrm>
          <a:custGeom>
            <a:avLst/>
            <a:gdLst/>
            <a:ahLst/>
            <a:cxnLst/>
            <a:rect l="l" t="t" r="r" b="b"/>
            <a:pathLst>
              <a:path w="10909300" h="927100">
                <a:moveTo>
                  <a:pt x="0" y="926591"/>
                </a:moveTo>
                <a:lnTo>
                  <a:pt x="10908792" y="926591"/>
                </a:lnTo>
                <a:lnTo>
                  <a:pt x="10908792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3933444"/>
            <a:ext cx="10909300" cy="710565"/>
          </a:xfrm>
          <a:custGeom>
            <a:avLst/>
            <a:gdLst/>
            <a:ahLst/>
            <a:cxnLst/>
            <a:rect l="l" t="t" r="r" b="b"/>
            <a:pathLst>
              <a:path w="10909300" h="710564">
                <a:moveTo>
                  <a:pt x="0" y="710184"/>
                </a:moveTo>
                <a:lnTo>
                  <a:pt x="10908792" y="710184"/>
                </a:lnTo>
                <a:lnTo>
                  <a:pt x="10908792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944" y="981455"/>
            <a:ext cx="10909300" cy="1295400"/>
          </a:xfrm>
          <a:custGeom>
            <a:avLst/>
            <a:gdLst/>
            <a:ahLst/>
            <a:cxnLst/>
            <a:rect l="l" t="t" r="r" b="b"/>
            <a:pathLst>
              <a:path w="10909300" h="1295400">
                <a:moveTo>
                  <a:pt x="0" y="1295400"/>
                </a:moveTo>
                <a:lnTo>
                  <a:pt x="10908792" y="1295400"/>
                </a:lnTo>
                <a:lnTo>
                  <a:pt x="10908792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0505" y="6296659"/>
            <a:ext cx="137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2A2522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45186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4072254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794326"/>
            <a:ext cx="9683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bschlu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5264277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99261"/>
            <a:ext cx="748728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Konzentration</a:t>
            </a:r>
            <a:r>
              <a:rPr sz="15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Basiskompetenzen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ab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hohe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Praxisorientierung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Berufsweltbezug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besondere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praktischer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Begabungen,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Neigungen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enge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Verzahnung</a:t>
            </a:r>
            <a:r>
              <a:rPr sz="15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örtlichen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Kooperationspartnern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Betrieben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0102" y="2471673"/>
            <a:ext cx="7075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ts val="1675"/>
              </a:lnSpc>
              <a:spcBef>
                <a:spcPts val="100"/>
              </a:spcBef>
              <a:buChar char="•"/>
              <a:tabLst>
                <a:tab pos="324485" algn="l"/>
                <a:tab pos="325120" algn="l"/>
              </a:tabLst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Orientierung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lebensnahen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Sachverhalten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Aufgabenstellungen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ts val="1675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klar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strukturierter 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spcBef>
                <a:spcPts val="250"/>
              </a:spcBef>
              <a:buChar char="•"/>
              <a:tabLst>
                <a:tab pos="324485" algn="l"/>
                <a:tab pos="325120" algn="l"/>
              </a:tabLst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grundlegenden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festen</a:t>
            </a:r>
            <a:r>
              <a:rPr sz="15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Enge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Begleitung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beim</a:t>
            </a:r>
            <a:r>
              <a:rPr sz="1500" spc="-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Motivation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Stärkung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u.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Klassenlehrkräfte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8202" y="4023486"/>
            <a:ext cx="8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4714" y="4072254"/>
            <a:ext cx="3521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Technik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5502" y="47092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2014" y="4758054"/>
            <a:ext cx="2894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5502" y="51667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2014" y="5215508"/>
            <a:ext cx="74561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2-jährige Berufsfachschule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(mittlerer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Bildungsabschluss,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berufliche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Grundbildung)*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Wechsel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eine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Realschule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Gemeinschaftsschule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(mittlerer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Bildungsabschluss)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2454" y="2386727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668" y="4000500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" y="5233415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061" y="4715431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48433" y="6154013"/>
            <a:ext cx="8868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A2522"/>
                </a:solidFill>
                <a:latin typeface="Arial"/>
                <a:cs typeface="Arial"/>
              </a:rPr>
              <a:t>*Künftig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ist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angedacht,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Kooperationsnetzwerke</a:t>
            </a:r>
            <a:r>
              <a:rPr sz="12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200" b="1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2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200" b="1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einzurichten,</a:t>
            </a:r>
            <a:r>
              <a:rPr sz="12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um</a:t>
            </a:r>
            <a:r>
              <a:rPr sz="12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 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erleichtern</a:t>
            </a:r>
            <a:r>
              <a:rPr sz="12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2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praxisnahe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Möglichkeit</a:t>
            </a:r>
            <a:r>
              <a:rPr sz="12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bieten,</a:t>
            </a:r>
            <a:r>
              <a:rPr sz="12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Mittleren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Schulabschluss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zehn</a:t>
            </a:r>
            <a:r>
              <a:rPr sz="12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Schuljahren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erreichen.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869179"/>
            <a:ext cx="10909300" cy="1088390"/>
          </a:xfrm>
          <a:custGeom>
            <a:avLst/>
            <a:gdLst/>
            <a:ahLst/>
            <a:cxnLst/>
            <a:rect l="l" t="t" r="r" b="b"/>
            <a:pathLst>
              <a:path w="10909300" h="1088389">
                <a:moveTo>
                  <a:pt x="0" y="1088136"/>
                </a:moveTo>
                <a:lnTo>
                  <a:pt x="10908792" y="1088136"/>
                </a:lnTo>
                <a:lnTo>
                  <a:pt x="1090879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852671"/>
            <a:ext cx="10909300" cy="440690"/>
          </a:xfrm>
          <a:custGeom>
            <a:avLst/>
            <a:gdLst/>
            <a:ahLst/>
            <a:cxnLst/>
            <a:rect l="l" t="t" r="r" b="b"/>
            <a:pathLst>
              <a:path w="10909300" h="440689">
                <a:moveTo>
                  <a:pt x="0" y="440435"/>
                </a:moveTo>
                <a:lnTo>
                  <a:pt x="10908792" y="440435"/>
                </a:lnTo>
                <a:lnTo>
                  <a:pt x="10908792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043939"/>
            <a:ext cx="10909300" cy="1548765"/>
          </a:xfrm>
          <a:custGeom>
            <a:avLst/>
            <a:gdLst/>
            <a:ahLst/>
            <a:cxnLst/>
            <a:rect l="l" t="t" r="r" b="b"/>
            <a:pathLst>
              <a:path w="10909300" h="1548764">
                <a:moveTo>
                  <a:pt x="0" y="1548384"/>
                </a:moveTo>
                <a:lnTo>
                  <a:pt x="10908792" y="1548384"/>
                </a:lnTo>
                <a:lnTo>
                  <a:pt x="10908792" y="0"/>
                </a:lnTo>
                <a:lnTo>
                  <a:pt x="0" y="0"/>
                </a:lnTo>
                <a:lnTo>
                  <a:pt x="0" y="154838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0505" y="6296659"/>
            <a:ext cx="137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2A2522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151890"/>
            <a:ext cx="497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Pr</a:t>
            </a:r>
            <a:r>
              <a:rPr sz="1500" b="1" spc="-55" dirty="0">
                <a:solidFill>
                  <a:srgbClr val="2A2522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fi</a:t>
            </a:r>
            <a:r>
              <a:rPr sz="1500" b="1" spc="45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67627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3991736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340732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4962905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8202" y="1736852"/>
            <a:ext cx="800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4714" y="1099261"/>
            <a:ext cx="56121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Phase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Orientierung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-25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gezielte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Angebote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leistungsstarke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Schüler;</a:t>
            </a:r>
            <a:endParaRPr sz="1500">
              <a:latin typeface="Arial"/>
              <a:cs typeface="Arial"/>
            </a:endParaRPr>
          </a:p>
          <a:p>
            <a:pPr marR="6985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Vorbereitung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Übergangs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Gymnasien 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profilbildende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Angebote 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(z.B.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MINT,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Kunst, Musik,</a:t>
            </a:r>
            <a:r>
              <a:rPr sz="1500" spc="-2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Sport)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enge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Verbindung von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Theorie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Praxis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5502" y="2575305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348970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2624073"/>
            <a:ext cx="560768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0655">
              <a:lnSpc>
                <a:spcPct val="100000"/>
              </a:lnSpc>
              <a:spcBef>
                <a:spcPts val="100"/>
              </a:spcBef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klar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strukturierter 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moderne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differenzierte</a:t>
            </a:r>
            <a:r>
              <a:rPr sz="1500" spc="-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Unterrichtsformen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(Realschulabschluss)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(Hauptschulabschluss),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Wechsel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sind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möglich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Rückmeldungen</a:t>
            </a:r>
            <a:r>
              <a:rPr sz="15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Form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Noten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202" y="3947286"/>
            <a:ext cx="80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4714" y="3996054"/>
            <a:ext cx="6229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Französisch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Technik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2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502" y="432828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2014" y="4377054"/>
            <a:ext cx="382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Vorrangiges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Ziel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ist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-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5502" y="49381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2014" y="4986908"/>
            <a:ext cx="61283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5845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500" spc="-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Berufskolleg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gymnasiale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eines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Beruflichen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Gymnasiums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-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2454" y="2674763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668" y="3857244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8095" y="4933188"/>
            <a:ext cx="481584" cy="65532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152" y="1053083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7061" y="4427395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07542" y="588390"/>
            <a:ext cx="1628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Realschule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594"/>
            <a:ext cx="969348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5233415"/>
            <a:ext cx="10909300" cy="788035"/>
          </a:xfrm>
          <a:custGeom>
            <a:avLst/>
            <a:gdLst/>
            <a:ahLst/>
            <a:cxnLst/>
            <a:rect l="l" t="t" r="r" b="b"/>
            <a:pathLst>
              <a:path w="10909300" h="788035">
                <a:moveTo>
                  <a:pt x="0" y="787907"/>
                </a:moveTo>
                <a:lnTo>
                  <a:pt x="10908792" y="787907"/>
                </a:lnTo>
                <a:lnTo>
                  <a:pt x="10908792" y="0"/>
                </a:lnTo>
                <a:lnTo>
                  <a:pt x="0" y="0"/>
                </a:lnTo>
                <a:lnTo>
                  <a:pt x="0" y="78790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084576"/>
            <a:ext cx="10909300" cy="992505"/>
          </a:xfrm>
          <a:custGeom>
            <a:avLst/>
            <a:gdLst/>
            <a:ahLst/>
            <a:cxnLst/>
            <a:rect l="l" t="t" r="r" b="b"/>
            <a:pathLst>
              <a:path w="10909300" h="992504">
                <a:moveTo>
                  <a:pt x="0" y="992124"/>
                </a:moveTo>
                <a:lnTo>
                  <a:pt x="10908792" y="992124"/>
                </a:lnTo>
                <a:lnTo>
                  <a:pt x="10908792" y="0"/>
                </a:lnTo>
                <a:lnTo>
                  <a:pt x="0" y="0"/>
                </a:lnTo>
                <a:lnTo>
                  <a:pt x="0" y="9921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95172"/>
            <a:ext cx="10909300" cy="1115695"/>
          </a:xfrm>
          <a:custGeom>
            <a:avLst/>
            <a:gdLst/>
            <a:ahLst/>
            <a:cxnLst/>
            <a:rect l="l" t="t" r="r" b="b"/>
            <a:pathLst>
              <a:path w="10909300" h="1115695">
                <a:moveTo>
                  <a:pt x="0" y="1115567"/>
                </a:moveTo>
                <a:lnTo>
                  <a:pt x="10908792" y="1115567"/>
                </a:lnTo>
                <a:lnTo>
                  <a:pt x="10908792" y="0"/>
                </a:lnTo>
                <a:lnTo>
                  <a:pt x="0" y="0"/>
                </a:lnTo>
                <a:lnTo>
                  <a:pt x="0" y="111556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3553" y="6296659"/>
            <a:ext cx="133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A2522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26872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3248914"/>
            <a:ext cx="17583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177410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7677" y="5378577"/>
            <a:ext cx="951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99261"/>
            <a:ext cx="56635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Jahren</a:t>
            </a:r>
            <a:r>
              <a:rPr sz="15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direkten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Weg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Abitur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breite und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vertiefte</a:t>
            </a:r>
            <a:r>
              <a:rPr sz="15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Allgemeinbildung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eigenverantwortliches,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selbstständiges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lebenslanges</a:t>
            </a:r>
            <a:r>
              <a:rPr sz="1500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2125471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00" y="2154123"/>
            <a:ext cx="768223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festen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bis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  <a:p>
            <a:pPr marL="12700" marR="1533525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erweitertem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Bearbeitung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komplexer</a:t>
            </a:r>
            <a:r>
              <a:rPr sz="15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A2522"/>
                </a:solidFill>
                <a:latin typeface="Arial"/>
                <a:cs typeface="Arial"/>
              </a:rPr>
              <a:t>Themen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 </a:t>
            </a:r>
            <a:endParaRPr lang="de-DE" sz="1500" dirty="0">
              <a:solidFill>
                <a:srgbClr val="2A2522"/>
              </a:solidFill>
              <a:latin typeface="Arial"/>
              <a:cs typeface="Arial"/>
            </a:endParaRPr>
          </a:p>
          <a:p>
            <a:pPr marL="12700" marR="1533525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mind. </a:t>
            </a:r>
            <a:r>
              <a:rPr sz="1500" spc="30" dirty="0" err="1">
                <a:solidFill>
                  <a:srgbClr val="2A2522"/>
                </a:solidFill>
                <a:latin typeface="Arial"/>
                <a:cs typeface="Arial"/>
              </a:rPr>
              <a:t>zwei</a:t>
            </a:r>
            <a:r>
              <a:rPr sz="15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 err="1">
                <a:solidFill>
                  <a:srgbClr val="2A2522"/>
                </a:solidFill>
                <a:latin typeface="Arial"/>
                <a:cs typeface="Arial"/>
              </a:rPr>
              <a:t>Fremdsprachen</a:t>
            </a:r>
            <a:r>
              <a:rPr lang="de-DE" sz="1500" spc="10" dirty="0">
                <a:solidFill>
                  <a:srgbClr val="2A2522"/>
                </a:solidFill>
                <a:latin typeface="Arial"/>
                <a:cs typeface="Arial"/>
              </a:rPr>
              <a:t>: Englisch + Französisch oder Latein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3200146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3248914"/>
            <a:ext cx="4942205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5" dirty="0" err="1">
                <a:solidFill>
                  <a:srgbClr val="2A2522"/>
                </a:solidFill>
                <a:latin typeface="Arial"/>
                <a:cs typeface="Arial"/>
              </a:rPr>
              <a:t>dritte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 err="1">
                <a:solidFill>
                  <a:srgbClr val="2A2522"/>
                </a:solidFill>
                <a:latin typeface="Arial"/>
                <a:cs typeface="Arial"/>
              </a:rPr>
              <a:t>Fremdsprache</a:t>
            </a:r>
            <a:r>
              <a:rPr lang="de-DE" sz="1500" spc="10" dirty="0">
                <a:solidFill>
                  <a:srgbClr val="2A2522"/>
                </a:solidFill>
                <a:latin typeface="Arial"/>
                <a:cs typeface="Arial"/>
              </a:rPr>
              <a:t>: </a:t>
            </a:r>
            <a:r>
              <a:rPr sz="1500" spc="15" dirty="0" err="1">
                <a:solidFill>
                  <a:srgbClr val="2A2522"/>
                </a:solidFill>
                <a:latin typeface="Arial"/>
                <a:cs typeface="Arial"/>
              </a:rPr>
              <a:t>Spanisc</a:t>
            </a:r>
            <a:r>
              <a:rPr lang="de-DE" sz="1500" spc="15" dirty="0">
                <a:solidFill>
                  <a:srgbClr val="2A2522"/>
                </a:solidFill>
                <a:latin typeface="Arial"/>
                <a:cs typeface="Arial"/>
              </a:rPr>
              <a:t>h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30" dirty="0" err="1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 err="1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416064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2014" y="4209415"/>
            <a:ext cx="5916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6225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(Abitur) 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gleichwertiger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Bildungsstand:</a:t>
            </a:r>
            <a:endParaRPr sz="15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 bei Versetzung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 </a:t>
            </a:r>
            <a:r>
              <a:rPr sz="1500" spc="-105" dirty="0">
                <a:solidFill>
                  <a:srgbClr val="2A2522"/>
                </a:solidFill>
                <a:latin typeface="Arial"/>
                <a:cs typeface="Arial"/>
              </a:rPr>
              <a:t>10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nach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Versetzung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2A2522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8202" y="5349621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714" y="5398414"/>
            <a:ext cx="4105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Hochschule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54" y="2171844"/>
            <a:ext cx="405023" cy="3227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3136392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095" y="5292852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440" y="4146979"/>
            <a:ext cx="275371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176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Das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Gymnasium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117" y="-16276"/>
            <a:ext cx="11855388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898126" y="-851327"/>
            <a:ext cx="43957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7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G9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2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43628"/>
            <a:ext cx="10909300" cy="1152525"/>
          </a:xfrm>
          <a:custGeom>
            <a:avLst/>
            <a:gdLst/>
            <a:ahLst/>
            <a:cxnLst/>
            <a:rect l="l" t="t" r="r" b="b"/>
            <a:pathLst>
              <a:path w="10909300" h="1152525">
                <a:moveTo>
                  <a:pt x="0" y="1152144"/>
                </a:moveTo>
                <a:lnTo>
                  <a:pt x="10908792" y="1152144"/>
                </a:lnTo>
                <a:lnTo>
                  <a:pt x="10908792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2790444"/>
            <a:ext cx="10909300" cy="899160"/>
          </a:xfrm>
          <a:custGeom>
            <a:avLst/>
            <a:gdLst/>
            <a:ahLst/>
            <a:cxnLst/>
            <a:rect l="l" t="t" r="r" b="b"/>
            <a:pathLst>
              <a:path w="10909300" h="899160">
                <a:moveTo>
                  <a:pt x="0" y="899159"/>
                </a:moveTo>
                <a:lnTo>
                  <a:pt x="10908792" y="899159"/>
                </a:lnTo>
                <a:lnTo>
                  <a:pt x="10908792" y="0"/>
                </a:lnTo>
                <a:lnTo>
                  <a:pt x="0" y="0"/>
                </a:lnTo>
                <a:lnTo>
                  <a:pt x="0" y="899159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81455"/>
            <a:ext cx="10909300" cy="1079500"/>
          </a:xfrm>
          <a:custGeom>
            <a:avLst/>
            <a:gdLst/>
            <a:ahLst/>
            <a:cxnLst/>
            <a:rect l="l" t="t" r="r" b="b"/>
            <a:pathLst>
              <a:path w="10909300" h="1079500">
                <a:moveTo>
                  <a:pt x="0" y="1078991"/>
                </a:moveTo>
                <a:lnTo>
                  <a:pt x="10908792" y="1078991"/>
                </a:lnTo>
                <a:lnTo>
                  <a:pt x="10908792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58981" y="6296659"/>
            <a:ext cx="139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A2522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22300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2928873"/>
            <a:ext cx="17583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2A2522"/>
                </a:solidFill>
                <a:latin typeface="Arial"/>
                <a:cs typeface="Arial"/>
              </a:rPr>
              <a:t>Wahlpflicht-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3811651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4738242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951687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00455"/>
            <a:ext cx="43002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Individuelle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Lernbegleitung</a:t>
            </a:r>
            <a:r>
              <a:rPr sz="1500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(Coaching)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Große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Auswahl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Wahlpflicht-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Profilfächern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Rhythmisierter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Ganztag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2095246"/>
            <a:ext cx="927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2014" y="2144014"/>
            <a:ext cx="7517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erweitertem,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mittlerem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grundlegendem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Niveaus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möglich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Rückmeldung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-2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Lernberichte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2766186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2814954"/>
            <a:ext cx="5445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Französisch;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Technik;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Spanisch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Sport,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Bildende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Kunst,</a:t>
            </a:r>
            <a:r>
              <a:rPr sz="15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Musik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3787520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2014" y="3836289"/>
            <a:ext cx="58889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Allgemeine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(an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eigener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Verbund)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502" y="4701616"/>
            <a:ext cx="9271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5502" y="538805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2014" y="4750384"/>
            <a:ext cx="6866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gymnasiale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Gemeinschaftsschule,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Gymnasiums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2454" y="2197751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668" y="2919983"/>
            <a:ext cx="435863" cy="437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095" y="4716779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5152" y="1053083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580" y="3778171"/>
            <a:ext cx="275371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276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Gemeinschaftsschule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1125200" cy="5232202"/>
          </a:xfrm>
        </p:spPr>
        <p:txBody>
          <a:bodyPr/>
          <a:lstStyle/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Philipp-Matthäus-Hahn Gemeinschaftsschule</a:t>
            </a:r>
            <a:b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Lernangebote</a:t>
            </a:r>
            <a:b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auf </a:t>
            </a:r>
            <a:r>
              <a:rPr lang="de-DE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Niveaus </a:t>
            </a:r>
            <a:r>
              <a:rPr lang="de-DE" sz="16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(G, M, E)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Sprachenwahl: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Englisch, Französisch (ab Klasse 6)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Wahlpflichtfach Wahl ab Klasse 7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(Alltagskultur, Ernährung, Soziales), Technik oder Französisch, falls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Klasse 6 gewählt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Profilfachwahl ab Klasse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NWT (Naturwissenschaft und Technik) oder Sport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Entscheidung über Abschluss: in Klasse 8</a:t>
            </a:r>
            <a:b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als Lebensraum</a:t>
            </a:r>
            <a:b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 an 4 Tagen, Ausflüge, Exkursionen, Schullandheimaufenthalte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Demokratiebildung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Berufsorientierung ab Klasse 7</a:t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Informationen über: 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www.pmh-schule.de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81000"/>
            <a:ext cx="3458764" cy="10668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4800" y="6096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352800"/>
            <a:ext cx="363050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77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26668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Das </a:t>
            </a:r>
            <a:r>
              <a:rPr sz="5000" b="1" spc="185" dirty="0">
                <a:solidFill>
                  <a:srgbClr val="2A2522"/>
                </a:solidFill>
                <a:latin typeface="Times New Roman"/>
                <a:cs typeface="Times New Roman"/>
              </a:rPr>
              <a:t>Sonderpädagogische</a:t>
            </a:r>
            <a:r>
              <a:rPr sz="5000" b="1" spc="-2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90" dirty="0">
                <a:solidFill>
                  <a:srgbClr val="2A2522"/>
                </a:solidFill>
                <a:latin typeface="Times New Roman"/>
                <a:cs typeface="Times New Roman"/>
              </a:rPr>
              <a:t>Bildungs-  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und</a:t>
            </a:r>
            <a:r>
              <a:rPr sz="5000" b="1" spc="-3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90" dirty="0">
                <a:solidFill>
                  <a:srgbClr val="2A2522"/>
                </a:solidFill>
                <a:latin typeface="Times New Roman"/>
                <a:cs typeface="Times New Roman"/>
              </a:rPr>
              <a:t>Beratungszentrum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256159"/>
            <a:ext cx="146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35" dirty="0"/>
              <a:t>Inh</a:t>
            </a:r>
            <a:r>
              <a:rPr sz="4000" spc="114" dirty="0"/>
              <a:t>a</a:t>
            </a:r>
            <a:r>
              <a:rPr sz="4000" spc="165" dirty="0"/>
              <a:t>lt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06908" y="1484375"/>
            <a:ext cx="3601212" cy="19446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333" y="3628390"/>
            <a:ext cx="298386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15100"/>
              </a:lnSpc>
              <a:spcBef>
                <a:spcPts val="95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Grundschule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Schularten:  NAVi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BW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6155" y="1484375"/>
            <a:ext cx="3599688" cy="19446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1538" y="3628390"/>
            <a:ext cx="33299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14999"/>
              </a:lnSpc>
              <a:spcBef>
                <a:spcPts val="100"/>
              </a:spcBef>
            </a:pP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Schularten 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3880" y="1484375"/>
            <a:ext cx="3599687" cy="1944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6805" y="3628390"/>
            <a:ext cx="251460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14999"/>
              </a:lnSpc>
              <a:spcBef>
                <a:spcPts val="100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Anmeldung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6225" y="6296659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52771"/>
            <a:ext cx="10909300" cy="467995"/>
          </a:xfrm>
          <a:custGeom>
            <a:avLst/>
            <a:gdLst/>
            <a:ahLst/>
            <a:cxnLst/>
            <a:rect l="l" t="t" r="r" b="b"/>
            <a:pathLst>
              <a:path w="10909300" h="467995">
                <a:moveTo>
                  <a:pt x="0" y="467867"/>
                </a:moveTo>
                <a:lnTo>
                  <a:pt x="10908792" y="467867"/>
                </a:lnTo>
                <a:lnTo>
                  <a:pt x="10908792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1045463"/>
            <a:ext cx="10909300" cy="2158365"/>
          </a:xfrm>
          <a:custGeom>
            <a:avLst/>
            <a:gdLst/>
            <a:ahLst/>
            <a:cxnLst/>
            <a:rect l="l" t="t" r="r" b="b"/>
            <a:pathLst>
              <a:path w="10909300" h="2158365">
                <a:moveTo>
                  <a:pt x="0" y="2157983"/>
                </a:moveTo>
                <a:lnTo>
                  <a:pt x="10908792" y="2157983"/>
                </a:lnTo>
                <a:lnTo>
                  <a:pt x="10908792" y="0"/>
                </a:lnTo>
                <a:lnTo>
                  <a:pt x="0" y="0"/>
                </a:lnTo>
                <a:lnTo>
                  <a:pt x="0" y="2157983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0505" y="6296659"/>
            <a:ext cx="136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2A2522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832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1132" y="3259582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132" y="4681854"/>
            <a:ext cx="1654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132" y="5229225"/>
            <a:ext cx="13576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r>
              <a:rPr sz="1500" b="1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4597" y="1050493"/>
            <a:ext cx="80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4597" y="1508252"/>
            <a:ext cx="8001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1109" y="1099261"/>
            <a:ext cx="7452359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Bildungsziele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Geistige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Entwicklung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Förderschwerpunktbezogene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Besonderheiten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(Umgang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Hilfsmitteln,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Deutsche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Gebärdensprache,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Mobilitätstraining,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Unterstützte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Kommunikation,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bewegungstherapeutische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Angebote,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Sprachförderung, Sonderpädagogischer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Dienst,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Medienberatungszentrum,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multiprofessionelle 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Teams</a:t>
            </a:r>
            <a:r>
              <a:rPr sz="1500" spc="-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etc.)</a:t>
            </a:r>
            <a:endParaRPr sz="1500">
              <a:latin typeface="Arial"/>
              <a:cs typeface="Arial"/>
            </a:endParaRPr>
          </a:p>
          <a:p>
            <a:pPr marR="123825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Ziel: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höchstmögliche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Aktivität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Partizipation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relevanten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Lebensbereichen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(Bildung,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Identität,</a:t>
            </a:r>
            <a:r>
              <a:rPr sz="1500" spc="-3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Selbstständigkeit, Arbeit,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Wohnen,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Gesellschaft)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Unterstützung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Inklusion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1897" y="323062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1897" y="39168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1897" y="4374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8409" y="3279394"/>
            <a:ext cx="7535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Individualisierte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Planung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Umsetzung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 breiter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Beteiligung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Erziehungsberechtigten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–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Stichwort: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Kooperative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Bildungsplanung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Orientierung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Bildungszielen der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jeweiligen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 der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sowie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Förderschwerpunkts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Sicherung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individuellen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Bildungserfolgs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1897" y="4755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8409" y="4803470"/>
            <a:ext cx="62966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gemäß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Bildungsgang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1897" y="513626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1897" y="55934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8409" y="5185028"/>
            <a:ext cx="7472680" cy="127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u="sng" spc="25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Zielgleich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Je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Förderschwerpunkt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somit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Abschlüsse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Anschlüsse der allgemeinen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endParaRPr sz="1500">
              <a:latin typeface="Arial"/>
              <a:cs typeface="Arial"/>
            </a:endParaRPr>
          </a:p>
          <a:p>
            <a:pPr marL="12700" marR="474345">
              <a:lnSpc>
                <a:spcPct val="100000"/>
              </a:lnSpc>
            </a:pPr>
            <a:r>
              <a:rPr sz="1500" u="sng" spc="30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Zieldifferent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: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 </a:t>
            </a:r>
            <a:r>
              <a:rPr sz="1500" spc="22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Abschlüsse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bzw.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Geistige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Entwicklung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Unterstützung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außerschulischer</a:t>
            </a:r>
            <a:r>
              <a:rPr sz="1500" spc="-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endParaRPr sz="1500">
              <a:latin typeface="Arial"/>
              <a:cs typeface="Arial"/>
            </a:endParaRPr>
          </a:p>
          <a:p>
            <a:pPr marL="3976370">
              <a:lnSpc>
                <a:spcPct val="100000"/>
              </a:lnSpc>
              <a:spcBef>
                <a:spcPts val="155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2454" y="3278267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723" y="5311225"/>
            <a:ext cx="404890" cy="6017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668" y="4648200"/>
            <a:ext cx="435863" cy="43738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5621" y="5302171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640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Das </a:t>
            </a:r>
            <a:r>
              <a:rPr sz="1800" spc="-15" dirty="0">
                <a:latin typeface="Arial"/>
                <a:cs typeface="Arial"/>
              </a:rPr>
              <a:t>Sonderpädagogische </a:t>
            </a:r>
            <a:r>
              <a:rPr sz="1800" spc="-20" dirty="0">
                <a:latin typeface="Arial"/>
                <a:cs typeface="Arial"/>
              </a:rPr>
              <a:t>Bildungs- und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Beratungszentrum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58545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05" dirty="0">
                <a:solidFill>
                  <a:srgbClr val="2A2522"/>
                </a:solidFill>
                <a:latin typeface="Times New Roman"/>
                <a:cs typeface="Times New Roman"/>
              </a:rPr>
              <a:t>Ausblick: </a:t>
            </a:r>
            <a:r>
              <a:rPr sz="5000" b="1" spc="200" dirty="0">
                <a:solidFill>
                  <a:srgbClr val="2A2522"/>
                </a:solidFill>
                <a:latin typeface="Times New Roman"/>
                <a:cs typeface="Times New Roman"/>
              </a:rPr>
              <a:t>Optionen </a:t>
            </a: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nach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dem</a:t>
            </a:r>
            <a:r>
              <a:rPr sz="5000" b="1" spc="-71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ersten  Abschluss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4320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0693" y="6296659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42794" y="246964"/>
            <a:ext cx="906545" cy="133782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3791711"/>
            <a:ext cx="428625" cy="1004569"/>
          </a:xfrm>
          <a:custGeom>
            <a:avLst/>
            <a:gdLst/>
            <a:ahLst/>
            <a:cxnLst/>
            <a:rect l="l" t="t" r="r" b="b"/>
            <a:pathLst>
              <a:path w="428625" h="1004570">
                <a:moveTo>
                  <a:pt x="0" y="1004315"/>
                </a:moveTo>
                <a:lnTo>
                  <a:pt x="428244" y="1004315"/>
                </a:lnTo>
                <a:lnTo>
                  <a:pt x="428244" y="0"/>
                </a:lnTo>
                <a:lnTo>
                  <a:pt x="0" y="0"/>
                </a:lnTo>
                <a:lnTo>
                  <a:pt x="0" y="100431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4854828"/>
            <a:ext cx="428625" cy="305435"/>
          </a:xfrm>
          <a:custGeom>
            <a:avLst/>
            <a:gdLst/>
            <a:ahLst/>
            <a:cxnLst/>
            <a:rect l="l" t="t" r="r" b="b"/>
            <a:pathLst>
              <a:path w="428625" h="305435">
                <a:moveTo>
                  <a:pt x="0" y="305435"/>
                </a:moveTo>
                <a:lnTo>
                  <a:pt x="428244" y="305435"/>
                </a:lnTo>
                <a:lnTo>
                  <a:pt x="428244" y="0"/>
                </a:lnTo>
                <a:lnTo>
                  <a:pt x="0" y="0"/>
                </a:lnTo>
                <a:lnTo>
                  <a:pt x="0" y="30543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344" y="4854828"/>
            <a:ext cx="1475740" cy="511175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2540" rIns="0" bIns="0" rtlCol="0">
            <a:spAutoFit/>
          </a:bodyPr>
          <a:lstStyle/>
          <a:p>
            <a:pPr marL="280035" marR="177800" indent="-96520">
              <a:lnSpc>
                <a:spcPct val="100000"/>
              </a:lnSpc>
              <a:spcBef>
                <a:spcPts val="20"/>
              </a:spcBef>
            </a:pPr>
            <a:r>
              <a:rPr sz="1500" b="1" spc="-10" dirty="0">
                <a:latin typeface="Arial"/>
                <a:cs typeface="Arial"/>
              </a:rPr>
              <a:t>Ha</a:t>
            </a:r>
            <a:r>
              <a:rPr sz="1500" b="1" spc="-5" dirty="0">
                <a:latin typeface="Arial"/>
                <a:cs typeface="Arial"/>
              </a:rPr>
              <a:t>uptsch</a:t>
            </a:r>
            <a:r>
              <a:rPr sz="1500" b="1" spc="-35" dirty="0">
                <a:latin typeface="Arial"/>
                <a:cs typeface="Arial"/>
              </a:rPr>
              <a:t>u</a:t>
            </a:r>
            <a:r>
              <a:rPr sz="1500" b="1" spc="50" dirty="0">
                <a:latin typeface="Arial"/>
                <a:cs typeface="Arial"/>
              </a:rPr>
              <a:t>l</a:t>
            </a:r>
            <a:r>
              <a:rPr sz="1500" b="1" spc="20" dirty="0">
                <a:latin typeface="Arial"/>
                <a:cs typeface="Arial"/>
              </a:rPr>
              <a:t>-  </a:t>
            </a:r>
            <a:r>
              <a:rPr sz="1500" b="1" spc="-20" dirty="0"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2535" y="3215639"/>
            <a:ext cx="1224280" cy="1580515"/>
          </a:xfrm>
          <a:custGeom>
            <a:avLst/>
            <a:gdLst/>
            <a:ahLst/>
            <a:cxnLst/>
            <a:rect l="l" t="t" r="r" b="b"/>
            <a:pathLst>
              <a:path w="1224280" h="1580514">
                <a:moveTo>
                  <a:pt x="0" y="1580387"/>
                </a:moveTo>
                <a:lnTo>
                  <a:pt x="1223772" y="1580387"/>
                </a:lnTo>
                <a:lnTo>
                  <a:pt x="1223772" y="0"/>
                </a:lnTo>
                <a:lnTo>
                  <a:pt x="0" y="0"/>
                </a:lnTo>
                <a:lnTo>
                  <a:pt x="0" y="158038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2535" y="4854828"/>
            <a:ext cx="1224280" cy="293370"/>
          </a:xfrm>
          <a:custGeom>
            <a:avLst/>
            <a:gdLst/>
            <a:ahLst/>
            <a:cxnLst/>
            <a:rect l="l" t="t" r="r" b="b"/>
            <a:pathLst>
              <a:path w="1224280" h="293370">
                <a:moveTo>
                  <a:pt x="0" y="293243"/>
                </a:moveTo>
                <a:lnTo>
                  <a:pt x="1223772" y="293243"/>
                </a:lnTo>
                <a:lnTo>
                  <a:pt x="1223772" y="0"/>
                </a:lnTo>
                <a:lnTo>
                  <a:pt x="0" y="0"/>
                </a:lnTo>
                <a:lnTo>
                  <a:pt x="0" y="293243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4864" y="3802760"/>
            <a:ext cx="105346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latin typeface="Arial"/>
                <a:cs typeface="Arial"/>
              </a:rPr>
              <a:t>Beru</a:t>
            </a:r>
            <a:r>
              <a:rPr sz="1300" b="1" spc="-20" dirty="0">
                <a:latin typeface="Arial"/>
                <a:cs typeface="Arial"/>
              </a:rPr>
              <a:t>fs</a:t>
            </a:r>
            <a:r>
              <a:rPr sz="1300" b="1" spc="-35" dirty="0">
                <a:latin typeface="Arial"/>
                <a:cs typeface="Arial"/>
              </a:rPr>
              <a:t>s</a:t>
            </a:r>
            <a:r>
              <a:rPr sz="1300" b="1" spc="-30" dirty="0">
                <a:latin typeface="Arial"/>
                <a:cs typeface="Arial"/>
              </a:rPr>
              <a:t>c</a:t>
            </a:r>
            <a:r>
              <a:rPr sz="1300" b="1" spc="-20" dirty="0">
                <a:latin typeface="Arial"/>
                <a:cs typeface="Arial"/>
              </a:rPr>
              <a:t>h</a:t>
            </a:r>
            <a:r>
              <a:rPr sz="1300" b="1" spc="-30" dirty="0">
                <a:latin typeface="Arial"/>
                <a:cs typeface="Arial"/>
              </a:rPr>
              <a:t>u</a:t>
            </a:r>
            <a:r>
              <a:rPr sz="1300" b="1" spc="40" dirty="0">
                <a:latin typeface="Arial"/>
                <a:cs typeface="Arial"/>
              </a:rPr>
              <a:t>l</a:t>
            </a:r>
            <a:r>
              <a:rPr sz="1300" b="1" dirty="0">
                <a:latin typeface="Arial"/>
                <a:cs typeface="Arial"/>
              </a:rPr>
              <a:t>e  </a:t>
            </a:r>
            <a:r>
              <a:rPr sz="1300" b="1" spc="-30" dirty="0">
                <a:latin typeface="Arial"/>
                <a:cs typeface="Arial"/>
              </a:rPr>
              <a:t>im </a:t>
            </a:r>
            <a:r>
              <a:rPr sz="1300" b="1" dirty="0">
                <a:latin typeface="Arial"/>
                <a:cs typeface="Arial"/>
              </a:rPr>
              <a:t>dualen  </a:t>
            </a:r>
            <a:r>
              <a:rPr sz="1300" b="1" spc="-20" dirty="0">
                <a:latin typeface="Arial"/>
                <a:cs typeface="Arial"/>
              </a:rPr>
              <a:t>A</a:t>
            </a:r>
            <a:r>
              <a:rPr sz="1300" b="1" spc="-15" dirty="0">
                <a:latin typeface="Arial"/>
                <a:cs typeface="Arial"/>
              </a:rPr>
              <a:t>u</a:t>
            </a:r>
            <a:r>
              <a:rPr sz="1300" b="1" spc="-25" dirty="0">
                <a:latin typeface="Arial"/>
                <a:cs typeface="Arial"/>
              </a:rPr>
              <a:t>s</a:t>
            </a:r>
            <a:r>
              <a:rPr sz="1300" b="1" spc="-20" dirty="0">
                <a:latin typeface="Arial"/>
                <a:cs typeface="Arial"/>
              </a:rPr>
              <a:t>b</a:t>
            </a:r>
            <a:r>
              <a:rPr sz="1300" b="1" spc="-35" dirty="0">
                <a:latin typeface="Arial"/>
                <a:cs typeface="Arial"/>
              </a:rPr>
              <a:t>i</a:t>
            </a:r>
            <a:r>
              <a:rPr sz="1300" b="1" spc="40" dirty="0">
                <a:latin typeface="Arial"/>
                <a:cs typeface="Arial"/>
              </a:rPr>
              <a:t>l</a:t>
            </a:r>
            <a:r>
              <a:rPr sz="1300" b="1" spc="5" dirty="0">
                <a:latin typeface="Arial"/>
                <a:cs typeface="Arial"/>
              </a:rPr>
              <a:t>d</a:t>
            </a:r>
            <a:r>
              <a:rPr sz="1300" b="1" spc="-30" dirty="0">
                <a:latin typeface="Arial"/>
                <a:cs typeface="Arial"/>
              </a:rPr>
              <a:t>u</a:t>
            </a:r>
            <a:r>
              <a:rPr sz="1300" b="1" spc="-20" dirty="0">
                <a:latin typeface="Arial"/>
                <a:cs typeface="Arial"/>
              </a:rPr>
              <a:t>n</a:t>
            </a:r>
            <a:r>
              <a:rPr sz="1300" b="1" spc="-30" dirty="0">
                <a:latin typeface="Arial"/>
                <a:cs typeface="Arial"/>
              </a:rPr>
              <a:t>g</a:t>
            </a:r>
            <a:r>
              <a:rPr sz="1300" b="1" spc="-20" dirty="0">
                <a:latin typeface="Arial"/>
                <a:cs typeface="Arial"/>
              </a:rPr>
              <a:t>s</a:t>
            </a:r>
            <a:r>
              <a:rPr sz="1300" b="1" spc="15" dirty="0">
                <a:latin typeface="Arial"/>
                <a:cs typeface="Arial"/>
              </a:rPr>
              <a:t>-  </a:t>
            </a:r>
            <a:r>
              <a:rPr sz="1300" b="1" spc="-20" dirty="0"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latin typeface="Arial"/>
                <a:cs typeface="Arial"/>
              </a:rPr>
              <a:t>3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3947" y="3799332"/>
            <a:ext cx="1460500" cy="996950"/>
          </a:xfrm>
          <a:custGeom>
            <a:avLst/>
            <a:gdLst/>
            <a:ahLst/>
            <a:cxnLst/>
            <a:rect l="l" t="t" r="r" b="b"/>
            <a:pathLst>
              <a:path w="1460500" h="996950">
                <a:moveTo>
                  <a:pt x="0" y="996695"/>
                </a:moveTo>
                <a:lnTo>
                  <a:pt x="1459991" y="996695"/>
                </a:lnTo>
                <a:lnTo>
                  <a:pt x="1459991" y="0"/>
                </a:lnTo>
                <a:lnTo>
                  <a:pt x="0" y="0"/>
                </a:lnTo>
                <a:lnTo>
                  <a:pt x="0" y="99669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2204" y="4004309"/>
            <a:ext cx="9163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latin typeface="Arial"/>
                <a:cs typeface="Arial"/>
              </a:rPr>
              <a:t>Beru</a:t>
            </a:r>
            <a:r>
              <a:rPr sz="1300" b="1" spc="-20" dirty="0">
                <a:latin typeface="Arial"/>
                <a:cs typeface="Arial"/>
              </a:rPr>
              <a:t>fs</a:t>
            </a:r>
            <a:r>
              <a:rPr sz="1300" b="1" spc="5" dirty="0">
                <a:latin typeface="Arial"/>
                <a:cs typeface="Arial"/>
              </a:rPr>
              <a:t>fac</a:t>
            </a:r>
            <a:r>
              <a:rPr sz="1300" b="1" spc="-10" dirty="0">
                <a:latin typeface="Arial"/>
                <a:cs typeface="Arial"/>
              </a:rPr>
              <a:t>h</a:t>
            </a:r>
            <a:r>
              <a:rPr sz="1300" b="1" spc="15" dirty="0">
                <a:latin typeface="Arial"/>
                <a:cs typeface="Arial"/>
              </a:rPr>
              <a:t>-  </a:t>
            </a:r>
            <a:r>
              <a:rPr sz="1300" b="1" spc="-10" dirty="0"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latin typeface="Arial"/>
                <a:cs typeface="Arial"/>
              </a:rPr>
              <a:t>2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93947" y="2895600"/>
            <a:ext cx="1460500" cy="883919"/>
          </a:xfrm>
          <a:custGeom>
            <a:avLst/>
            <a:gdLst/>
            <a:ahLst/>
            <a:cxnLst/>
            <a:rect l="l" t="t" r="r" b="b"/>
            <a:pathLst>
              <a:path w="1460500" h="883920">
                <a:moveTo>
                  <a:pt x="0" y="883919"/>
                </a:moveTo>
                <a:lnTo>
                  <a:pt x="1459991" y="883919"/>
                </a:lnTo>
                <a:lnTo>
                  <a:pt x="1459991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2535" y="3133470"/>
            <a:ext cx="28790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3345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Berufskolleg</a:t>
            </a:r>
            <a:endParaRPr sz="1300">
              <a:latin typeface="Arial"/>
              <a:cs typeface="Arial"/>
            </a:endParaRPr>
          </a:p>
          <a:p>
            <a:pPr marL="1364615" algn="ctr">
              <a:lnSpc>
                <a:spcPct val="100000"/>
              </a:lnSpc>
              <a:spcBef>
                <a:spcPts val="5"/>
              </a:spcBef>
            </a:pPr>
            <a:r>
              <a:rPr sz="1200" spc="35" dirty="0">
                <a:latin typeface="Arial"/>
                <a:cs typeface="Arial"/>
              </a:rPr>
              <a:t>2-3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535" y="2478785"/>
            <a:ext cx="2879090" cy="34544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535"/>
              </a:spcBef>
            </a:pPr>
            <a:r>
              <a:rPr sz="1500" b="1" spc="-15" dirty="0">
                <a:latin typeface="Arial"/>
                <a:cs typeface="Arial"/>
              </a:rPr>
              <a:t>Fachhochschulreife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344" y="3799585"/>
            <a:ext cx="1475740" cy="75438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14604" rIns="0" bIns="0" rtlCol="0">
            <a:spAutoFit/>
          </a:bodyPr>
          <a:lstStyle/>
          <a:p>
            <a:pPr marL="335280" marR="327025" indent="7620" algn="just">
              <a:lnSpc>
                <a:spcPct val="100000"/>
              </a:lnSpc>
              <a:spcBef>
                <a:spcPts val="114"/>
              </a:spcBef>
            </a:pPr>
            <a:r>
              <a:rPr sz="1500" b="1" spc="25" dirty="0">
                <a:latin typeface="Arial"/>
                <a:cs typeface="Arial"/>
              </a:rPr>
              <a:t>Mittlerer  </a:t>
            </a:r>
            <a:r>
              <a:rPr sz="1500" b="1" spc="-35" dirty="0">
                <a:latin typeface="Arial"/>
                <a:cs typeface="Arial"/>
              </a:rPr>
              <a:t>Sc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500" b="1" spc="-25" dirty="0">
                <a:latin typeface="Arial"/>
                <a:cs typeface="Arial"/>
              </a:rPr>
              <a:t>u</a:t>
            </a:r>
            <a:r>
              <a:rPr sz="1500" b="1" spc="20" dirty="0">
                <a:latin typeface="Arial"/>
                <a:cs typeface="Arial"/>
              </a:rPr>
              <a:t>la</a:t>
            </a:r>
            <a:r>
              <a:rPr sz="1500" b="1" spc="35" dirty="0">
                <a:latin typeface="Arial"/>
                <a:cs typeface="Arial"/>
              </a:rPr>
              <a:t>b</a:t>
            </a:r>
            <a:r>
              <a:rPr sz="1500" b="1" spc="20" dirty="0">
                <a:latin typeface="Arial"/>
                <a:cs typeface="Arial"/>
              </a:rPr>
              <a:t>-  </a:t>
            </a:r>
            <a:r>
              <a:rPr sz="1500" b="1" spc="-30" dirty="0">
                <a:latin typeface="Arial"/>
                <a:cs typeface="Arial"/>
              </a:rPr>
              <a:t>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3500" y="2478785"/>
            <a:ext cx="1211580" cy="127190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12395" marR="88265" indent="62230" algn="just">
              <a:lnSpc>
                <a:spcPct val="100000"/>
              </a:lnSpc>
            </a:pPr>
            <a:r>
              <a:rPr sz="1300" b="1" spc="-20" dirty="0">
                <a:latin typeface="Arial"/>
                <a:cs typeface="Arial"/>
              </a:rPr>
              <a:t>Berufliches  </a:t>
            </a:r>
            <a:r>
              <a:rPr sz="1300" b="1" spc="-30" dirty="0">
                <a:latin typeface="Arial"/>
                <a:cs typeface="Arial"/>
              </a:rPr>
              <a:t>Gymnasium  </a:t>
            </a:r>
            <a:r>
              <a:rPr sz="1200" spc="20" dirty="0">
                <a:latin typeface="Arial"/>
                <a:cs typeface="Arial"/>
              </a:rPr>
              <a:t>3 </a:t>
            </a:r>
            <a:r>
              <a:rPr sz="1200" spc="15" dirty="0">
                <a:latin typeface="Arial"/>
                <a:cs typeface="Arial"/>
              </a:rPr>
              <a:t>bzw. </a:t>
            </a:r>
            <a:r>
              <a:rPr sz="1200" spc="40" dirty="0">
                <a:latin typeface="Arial"/>
                <a:cs typeface="Arial"/>
              </a:rPr>
              <a:t>6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2535" y="2895600"/>
            <a:ext cx="384175" cy="605155"/>
          </a:xfrm>
          <a:custGeom>
            <a:avLst/>
            <a:gdLst/>
            <a:ahLst/>
            <a:cxnLst/>
            <a:rect l="l" t="t" r="r" b="b"/>
            <a:pathLst>
              <a:path w="384175" h="605154">
                <a:moveTo>
                  <a:pt x="0" y="605027"/>
                </a:moveTo>
                <a:lnTo>
                  <a:pt x="384048" y="605027"/>
                </a:lnTo>
                <a:lnTo>
                  <a:pt x="384048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0988" y="2895600"/>
            <a:ext cx="897890" cy="208915"/>
          </a:xfrm>
          <a:custGeom>
            <a:avLst/>
            <a:gdLst/>
            <a:ahLst/>
            <a:cxnLst/>
            <a:rect l="l" t="t" r="r" b="b"/>
            <a:pathLst>
              <a:path w="897889" h="208914">
                <a:moveTo>
                  <a:pt x="0" y="208787"/>
                </a:moveTo>
                <a:lnTo>
                  <a:pt x="897636" y="208787"/>
                </a:lnTo>
                <a:lnTo>
                  <a:pt x="897636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60264" y="2034539"/>
            <a:ext cx="5026660" cy="323215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65"/>
              </a:spcBef>
            </a:pPr>
            <a:r>
              <a:rPr sz="1500" b="1" dirty="0">
                <a:latin typeface="Arial"/>
                <a:cs typeface="Arial"/>
              </a:rPr>
              <a:t>Allgemeine </a:t>
            </a:r>
            <a:r>
              <a:rPr sz="1500" b="1" spc="-10" dirty="0">
                <a:latin typeface="Arial"/>
                <a:cs typeface="Arial"/>
              </a:rPr>
              <a:t>Hochschulreife</a:t>
            </a:r>
            <a:r>
              <a:rPr sz="1500" b="1" spc="-120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(Abitur)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73563" y="216448"/>
            <a:ext cx="1206939" cy="13471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15000" y="4854828"/>
            <a:ext cx="105029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8890" algn="ctr">
              <a:lnSpc>
                <a:spcPct val="100000"/>
              </a:lnSpc>
            </a:pP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Werk-</a:t>
            </a:r>
            <a:endParaRPr sz="13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300" b="1" spc="-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15000" y="5658611"/>
            <a:ext cx="4467225" cy="408940"/>
          </a:xfrm>
          <a:custGeom>
            <a:avLst/>
            <a:gdLst/>
            <a:ahLst/>
            <a:cxnLst/>
            <a:rect l="l" t="t" r="r" b="b"/>
            <a:pathLst>
              <a:path w="4467225" h="408939">
                <a:moveTo>
                  <a:pt x="0" y="408431"/>
                </a:moveTo>
                <a:lnTo>
                  <a:pt x="4466844" y="408431"/>
                </a:lnTo>
                <a:lnTo>
                  <a:pt x="4466844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35342" y="5751067"/>
            <a:ext cx="10280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36664" y="3797808"/>
            <a:ext cx="1043940" cy="998219"/>
          </a:xfrm>
          <a:custGeom>
            <a:avLst/>
            <a:gdLst/>
            <a:ahLst/>
            <a:cxnLst/>
            <a:rect l="l" t="t" r="r" b="b"/>
            <a:pathLst>
              <a:path w="1043940" h="998220">
                <a:moveTo>
                  <a:pt x="0" y="998220"/>
                </a:moveTo>
                <a:lnTo>
                  <a:pt x="1043940" y="998220"/>
                </a:lnTo>
                <a:lnTo>
                  <a:pt x="1043940" y="0"/>
                </a:lnTo>
                <a:lnTo>
                  <a:pt x="0" y="0"/>
                </a:lnTo>
                <a:lnTo>
                  <a:pt x="0" y="99822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36664" y="4854828"/>
            <a:ext cx="104394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</a:pPr>
            <a:r>
              <a:rPr sz="1300" b="1" spc="-5" dirty="0">
                <a:solidFill>
                  <a:srgbClr val="2A2522"/>
                </a:solidFill>
                <a:latin typeface="Arial"/>
                <a:cs typeface="Arial"/>
              </a:rPr>
              <a:t>Real-</a:t>
            </a:r>
            <a:endParaRPr sz="13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53756" y="2446020"/>
            <a:ext cx="1043940" cy="2350135"/>
          </a:xfrm>
          <a:custGeom>
            <a:avLst/>
            <a:gdLst/>
            <a:ahLst/>
            <a:cxnLst/>
            <a:rect l="l" t="t" r="r" b="b"/>
            <a:pathLst>
              <a:path w="1043940" h="2350135">
                <a:moveTo>
                  <a:pt x="0" y="2350007"/>
                </a:moveTo>
                <a:lnTo>
                  <a:pt x="1043940" y="2350007"/>
                </a:lnTo>
                <a:lnTo>
                  <a:pt x="1043940" y="0"/>
                </a:lnTo>
                <a:lnTo>
                  <a:pt x="0" y="0"/>
                </a:lnTo>
                <a:lnTo>
                  <a:pt x="0" y="235000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53756" y="4854828"/>
            <a:ext cx="104394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29209" rIns="0" bIns="0" rtlCol="0">
            <a:spAutoFit/>
          </a:bodyPr>
          <a:lstStyle/>
          <a:p>
            <a:pPr marL="206375" marR="189230" indent="-9525" algn="just">
              <a:lnSpc>
                <a:spcPct val="100000"/>
              </a:lnSpc>
              <a:spcBef>
                <a:spcPts val="229"/>
              </a:spcBef>
            </a:pP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Gem</a:t>
            </a: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e</a:t>
            </a:r>
            <a:r>
              <a:rPr sz="1300" b="1" spc="-35" dirty="0">
                <a:solidFill>
                  <a:srgbClr val="2A2522"/>
                </a:solidFill>
                <a:latin typeface="Arial"/>
                <a:cs typeface="Arial"/>
              </a:rPr>
              <a:t>i</a:t>
            </a: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300" b="1" spc="-3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c</a:t>
            </a: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h</a:t>
            </a:r>
            <a:r>
              <a:rPr sz="1300" b="1" spc="25" dirty="0">
                <a:solidFill>
                  <a:srgbClr val="2A2522"/>
                </a:solidFill>
                <a:latin typeface="Arial"/>
                <a:cs typeface="Arial"/>
              </a:rPr>
              <a:t>aft</a:t>
            </a:r>
            <a:r>
              <a:rPr sz="1300" b="1" spc="-5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69323" y="2446020"/>
            <a:ext cx="1115695" cy="2350135"/>
          </a:xfrm>
          <a:custGeom>
            <a:avLst/>
            <a:gdLst/>
            <a:ahLst/>
            <a:cxnLst/>
            <a:rect l="l" t="t" r="r" b="b"/>
            <a:pathLst>
              <a:path w="1115695" h="2350135">
                <a:moveTo>
                  <a:pt x="0" y="2350007"/>
                </a:moveTo>
                <a:lnTo>
                  <a:pt x="1115568" y="2350007"/>
                </a:lnTo>
                <a:lnTo>
                  <a:pt x="1115568" y="0"/>
                </a:lnTo>
                <a:lnTo>
                  <a:pt x="0" y="0"/>
                </a:lnTo>
                <a:lnTo>
                  <a:pt x="0" y="235000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69323" y="4854828"/>
            <a:ext cx="1115695" cy="746125"/>
          </a:xfrm>
          <a:custGeom>
            <a:avLst/>
            <a:gdLst/>
            <a:ahLst/>
            <a:cxnLst/>
            <a:rect l="l" t="t" r="r" b="b"/>
            <a:pathLst>
              <a:path w="1115695" h="746125">
                <a:moveTo>
                  <a:pt x="0" y="745871"/>
                </a:moveTo>
                <a:lnTo>
                  <a:pt x="1115568" y="745871"/>
                </a:lnTo>
                <a:lnTo>
                  <a:pt x="1115568" y="0"/>
                </a:lnTo>
                <a:lnTo>
                  <a:pt x="0" y="0"/>
                </a:lnTo>
                <a:lnTo>
                  <a:pt x="0" y="745871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55938" y="5222189"/>
            <a:ext cx="9442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0362" y="4815078"/>
            <a:ext cx="9576435" cy="20955"/>
          </a:xfrm>
          <a:custGeom>
            <a:avLst/>
            <a:gdLst/>
            <a:ahLst/>
            <a:cxnLst/>
            <a:rect l="l" t="t" r="r" b="b"/>
            <a:pathLst>
              <a:path w="9576435" h="20954">
                <a:moveTo>
                  <a:pt x="0" y="20701"/>
                </a:moveTo>
                <a:lnTo>
                  <a:pt x="9575927" y="0"/>
                </a:lnTo>
              </a:path>
            </a:pathLst>
          </a:custGeom>
          <a:ln w="38100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105" y="3769614"/>
            <a:ext cx="9719310" cy="11430"/>
          </a:xfrm>
          <a:custGeom>
            <a:avLst/>
            <a:gdLst/>
            <a:ahLst/>
            <a:cxnLst/>
            <a:rect l="l" t="t" r="r" b="b"/>
            <a:pathLst>
              <a:path w="9719310" h="11429">
                <a:moveTo>
                  <a:pt x="0" y="0"/>
                </a:moveTo>
                <a:lnTo>
                  <a:pt x="9719310" y="10922"/>
                </a:lnTo>
              </a:path>
            </a:pathLst>
          </a:custGeom>
          <a:ln w="38100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71759" y="2438400"/>
            <a:ext cx="1117600" cy="3629025"/>
          </a:xfrm>
          <a:custGeom>
            <a:avLst/>
            <a:gdLst/>
            <a:ahLst/>
            <a:cxnLst/>
            <a:rect l="l" t="t" r="r" b="b"/>
            <a:pathLst>
              <a:path w="1117600" h="3629025">
                <a:moveTo>
                  <a:pt x="0" y="3628644"/>
                </a:moveTo>
                <a:lnTo>
                  <a:pt x="1117092" y="3628644"/>
                </a:lnTo>
                <a:lnTo>
                  <a:pt x="1117092" y="0"/>
                </a:lnTo>
                <a:lnTo>
                  <a:pt x="0" y="0"/>
                </a:lnTo>
                <a:lnTo>
                  <a:pt x="0" y="3628644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420350" y="2547365"/>
            <a:ext cx="822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Sonder- 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pädago-  </a:t>
            </a:r>
            <a:r>
              <a:rPr sz="1200" b="1" spc="-20" dirty="0">
                <a:solidFill>
                  <a:srgbClr val="2A2522"/>
                </a:solidFill>
                <a:latin typeface="Arial"/>
                <a:cs typeface="Arial"/>
              </a:rPr>
              <a:t>gisches  </a:t>
            </a:r>
            <a:r>
              <a:rPr sz="1200" b="1" spc="-15" dirty="0">
                <a:solidFill>
                  <a:srgbClr val="2A2522"/>
                </a:solidFill>
                <a:latin typeface="Arial"/>
                <a:cs typeface="Arial"/>
              </a:rPr>
              <a:t>Bildungs-  und  </a:t>
            </a:r>
            <a:r>
              <a:rPr sz="1200" b="1" spc="-85" dirty="0">
                <a:solidFill>
                  <a:srgbClr val="2A2522"/>
                </a:solidFill>
                <a:latin typeface="Arial"/>
                <a:cs typeface="Arial"/>
              </a:rPr>
              <a:t>B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er</a:t>
            </a:r>
            <a:r>
              <a:rPr sz="1200" b="1" spc="10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2A2522"/>
                </a:solidFill>
                <a:latin typeface="Arial"/>
                <a:cs typeface="Arial"/>
              </a:rPr>
              <a:t>t</a:t>
            </a:r>
            <a:r>
              <a:rPr sz="1200" b="1" spc="-25" dirty="0">
                <a:solidFill>
                  <a:srgbClr val="2A2522"/>
                </a:solidFill>
                <a:latin typeface="Arial"/>
                <a:cs typeface="Arial"/>
              </a:rPr>
              <a:t>un</a:t>
            </a:r>
            <a:r>
              <a:rPr sz="1200" b="1" spc="-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200" b="1" spc="-4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2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zentrum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53293" y="4010914"/>
            <a:ext cx="95631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85090" indent="-254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je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nach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Förder- 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chwer</a:t>
            </a:r>
            <a:r>
              <a:rPr sz="1050" spc="45" dirty="0">
                <a:solidFill>
                  <a:srgbClr val="2A2522"/>
                </a:solidFill>
                <a:latin typeface="Arial"/>
                <a:cs typeface="Arial"/>
              </a:rPr>
              <a:t>p</a:t>
            </a:r>
            <a:r>
              <a:rPr sz="1050" spc="30" dirty="0">
                <a:solidFill>
                  <a:srgbClr val="2A2522"/>
                </a:solidFill>
                <a:latin typeface="Arial"/>
                <a:cs typeface="Arial"/>
              </a:rPr>
              <a:t>unk</a:t>
            </a:r>
            <a:r>
              <a:rPr sz="1050" spc="80" dirty="0">
                <a:solidFill>
                  <a:srgbClr val="2A2522"/>
                </a:solidFill>
                <a:latin typeface="Arial"/>
                <a:cs typeface="Arial"/>
              </a:rPr>
              <a:t>t  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alle  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Abschlüsse  der    </a:t>
            </a:r>
            <a:r>
              <a:rPr sz="1050" spc="1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endParaRPr sz="1050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1050" spc="15" dirty="0">
                <a:solidFill>
                  <a:srgbClr val="2A2522"/>
                </a:solidFill>
                <a:latin typeface="Arial"/>
                <a:cs typeface="Arial"/>
              </a:rPr>
              <a:t>Schulen sowie  die</a:t>
            </a:r>
            <a:r>
              <a:rPr sz="1050" spc="-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Abschlüsse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Geistige  </a:t>
            </a:r>
            <a:r>
              <a:rPr sz="1050" spc="30" dirty="0">
                <a:solidFill>
                  <a:srgbClr val="2A2522"/>
                </a:solidFill>
                <a:latin typeface="Arial"/>
                <a:cs typeface="Arial"/>
              </a:rPr>
              <a:t>Entwicklung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10343" y="5661659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1"/>
                </a:moveTo>
                <a:lnTo>
                  <a:pt x="576072" y="240791"/>
                </a:lnTo>
                <a:lnTo>
                  <a:pt x="576072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42372" y="5677611"/>
            <a:ext cx="116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10343" y="4835652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2"/>
                </a:moveTo>
                <a:lnTo>
                  <a:pt x="576072" y="240792"/>
                </a:lnTo>
                <a:lnTo>
                  <a:pt x="57607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842372" y="4851907"/>
            <a:ext cx="11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610343" y="3799332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2"/>
                </a:moveTo>
                <a:lnTo>
                  <a:pt x="576072" y="240792"/>
                </a:lnTo>
                <a:lnTo>
                  <a:pt x="57607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810368" y="3814698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10343" y="2438400"/>
            <a:ext cx="576580" cy="242570"/>
          </a:xfrm>
          <a:custGeom>
            <a:avLst/>
            <a:gdLst/>
            <a:ahLst/>
            <a:cxnLst/>
            <a:rect l="l" t="t" r="r" b="b"/>
            <a:pathLst>
              <a:path w="576579" h="242569">
                <a:moveTo>
                  <a:pt x="0" y="242315"/>
                </a:moveTo>
                <a:lnTo>
                  <a:pt x="576072" y="242315"/>
                </a:lnTo>
                <a:lnTo>
                  <a:pt x="576072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610343" y="2454021"/>
            <a:ext cx="576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12/13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707542" y="928878"/>
            <a:ext cx="54381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40" dirty="0">
                <a:latin typeface="Arial"/>
                <a:cs typeface="Arial"/>
              </a:rPr>
              <a:t>Kein </a:t>
            </a:r>
            <a:r>
              <a:rPr sz="2400" spc="-35" dirty="0">
                <a:latin typeface="Arial"/>
                <a:cs typeface="Arial"/>
              </a:rPr>
              <a:t>Abschluss ohne </a:t>
            </a:r>
            <a:r>
              <a:rPr sz="2400" spc="-60" dirty="0">
                <a:latin typeface="Arial"/>
                <a:cs typeface="Arial"/>
              </a:rPr>
              <a:t>Anschluss:  </a:t>
            </a:r>
            <a:r>
              <a:rPr sz="2400" spc="-10" dirty="0">
                <a:latin typeface="Arial"/>
                <a:cs typeface="Arial"/>
              </a:rPr>
              <a:t>Bildungswege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Baden-Württemberg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" y="0"/>
            <a:ext cx="1237934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4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9" y="0"/>
            <a:ext cx="12202670" cy="6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725" cy="28467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456055">
              <a:lnSpc>
                <a:spcPts val="5400"/>
              </a:lnSpc>
              <a:spcBef>
                <a:spcPts val="785"/>
              </a:spcBef>
            </a:pPr>
            <a:r>
              <a:rPr sz="5000" b="1" spc="200" dirty="0">
                <a:solidFill>
                  <a:srgbClr val="2A2522"/>
                </a:solidFill>
                <a:latin typeface="Times New Roman"/>
                <a:cs typeface="Times New Roman"/>
              </a:rPr>
              <a:t>Anmeldung  </a:t>
            </a:r>
            <a:r>
              <a:rPr sz="5000" b="1" spc="195" dirty="0">
                <a:solidFill>
                  <a:srgbClr val="2A2522"/>
                </a:solidFill>
                <a:latin typeface="Times New Roman"/>
                <a:cs typeface="Times New Roman"/>
              </a:rPr>
              <a:t>an</a:t>
            </a:r>
            <a:r>
              <a:rPr sz="5000" b="1" spc="-4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</a:pPr>
            <a:r>
              <a:rPr sz="5000" b="1" spc="180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  </a:t>
            </a:r>
            <a:r>
              <a:rPr sz="5000" b="1" spc="165" dirty="0">
                <a:solidFill>
                  <a:srgbClr val="2A2522"/>
                </a:solidFill>
                <a:latin typeface="Times New Roman"/>
                <a:cs typeface="Times New Roman"/>
              </a:rPr>
              <a:t>Schule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6732" y="0"/>
            <a:ext cx="6335268" cy="6857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39168" y="6296659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05756" y="657149"/>
            <a:ext cx="186105" cy="184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9964" y="532094"/>
            <a:ext cx="588645" cy="621665"/>
          </a:xfrm>
          <a:custGeom>
            <a:avLst/>
            <a:gdLst/>
            <a:ahLst/>
            <a:cxnLst/>
            <a:rect l="l" t="t" r="r" b="b"/>
            <a:pathLst>
              <a:path w="588645" h="621665">
                <a:moveTo>
                  <a:pt x="588596" y="0"/>
                </a:moveTo>
                <a:lnTo>
                  <a:pt x="541397" y="5919"/>
                </a:lnTo>
                <a:lnTo>
                  <a:pt x="498554" y="22783"/>
                </a:lnTo>
                <a:lnTo>
                  <a:pt x="461629" y="49252"/>
                </a:lnTo>
                <a:lnTo>
                  <a:pt x="432183" y="83983"/>
                </a:lnTo>
                <a:lnTo>
                  <a:pt x="411779" y="125636"/>
                </a:lnTo>
                <a:lnTo>
                  <a:pt x="93059" y="125636"/>
                </a:lnTo>
                <a:lnTo>
                  <a:pt x="55944" y="132655"/>
                </a:lnTo>
                <a:lnTo>
                  <a:pt x="26463" y="152108"/>
                </a:lnTo>
                <a:lnTo>
                  <a:pt x="7015" y="181596"/>
                </a:lnTo>
                <a:lnTo>
                  <a:pt x="0" y="218717"/>
                </a:lnTo>
                <a:lnTo>
                  <a:pt x="0" y="621236"/>
                </a:lnTo>
                <a:lnTo>
                  <a:pt x="60488" y="621236"/>
                </a:lnTo>
                <a:lnTo>
                  <a:pt x="60488" y="218717"/>
                </a:lnTo>
                <a:lnTo>
                  <a:pt x="62960" y="205764"/>
                </a:lnTo>
                <a:lnTo>
                  <a:pt x="69794" y="195435"/>
                </a:lnTo>
                <a:lnTo>
                  <a:pt x="80118" y="188601"/>
                </a:lnTo>
                <a:lnTo>
                  <a:pt x="93059" y="186129"/>
                </a:lnTo>
                <a:lnTo>
                  <a:pt x="465279" y="186129"/>
                </a:lnTo>
                <a:lnTo>
                  <a:pt x="474734" y="138398"/>
                </a:lnTo>
                <a:lnTo>
                  <a:pt x="500768" y="99173"/>
                </a:lnTo>
                <a:lnTo>
                  <a:pt x="539887" y="72598"/>
                </a:lnTo>
                <a:lnTo>
                  <a:pt x="588596" y="62818"/>
                </a:lnTo>
                <a:lnTo>
                  <a:pt x="588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809" y="39014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1946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12672" y="1184741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242" y="0"/>
                </a:lnTo>
              </a:path>
            </a:pathLst>
          </a:custGeom>
          <a:ln w="62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75492" y="904354"/>
            <a:ext cx="246603" cy="2187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6324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6324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9641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39641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4089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64089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3509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33509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57976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57976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1278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1278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29058" y="532094"/>
            <a:ext cx="576580" cy="621665"/>
          </a:xfrm>
          <a:custGeom>
            <a:avLst/>
            <a:gdLst/>
            <a:ahLst/>
            <a:cxnLst/>
            <a:rect l="l" t="t" r="r" b="b"/>
            <a:pathLst>
              <a:path w="576579" h="621665">
                <a:moveTo>
                  <a:pt x="0" y="0"/>
                </a:moveTo>
                <a:lnTo>
                  <a:pt x="0" y="62818"/>
                </a:lnTo>
                <a:lnTo>
                  <a:pt x="49067" y="72598"/>
                </a:lnTo>
                <a:lnTo>
                  <a:pt x="88973" y="99173"/>
                </a:lnTo>
                <a:lnTo>
                  <a:pt x="115795" y="138398"/>
                </a:lnTo>
                <a:lnTo>
                  <a:pt x="125608" y="186129"/>
                </a:lnTo>
                <a:lnTo>
                  <a:pt x="497850" y="186129"/>
                </a:lnTo>
                <a:lnTo>
                  <a:pt x="509447" y="188601"/>
                </a:lnTo>
                <a:lnTo>
                  <a:pt x="519081" y="195435"/>
                </a:lnTo>
                <a:lnTo>
                  <a:pt x="525662" y="205764"/>
                </a:lnTo>
                <a:lnTo>
                  <a:pt x="528099" y="218717"/>
                </a:lnTo>
                <a:lnTo>
                  <a:pt x="528099" y="621236"/>
                </a:lnTo>
                <a:lnTo>
                  <a:pt x="576202" y="621236"/>
                </a:lnTo>
                <a:lnTo>
                  <a:pt x="576202" y="170725"/>
                </a:lnTo>
                <a:lnTo>
                  <a:pt x="563576" y="152108"/>
                </a:lnTo>
                <a:lnTo>
                  <a:pt x="533983" y="132655"/>
                </a:lnTo>
                <a:lnTo>
                  <a:pt x="497850" y="125636"/>
                </a:lnTo>
                <a:lnTo>
                  <a:pt x="176817" y="125636"/>
                </a:lnTo>
                <a:lnTo>
                  <a:pt x="156413" y="83983"/>
                </a:lnTo>
                <a:lnTo>
                  <a:pt x="126967" y="49252"/>
                </a:lnTo>
                <a:lnTo>
                  <a:pt x="90042" y="22783"/>
                </a:lnTo>
                <a:lnTo>
                  <a:pt x="47198" y="59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32693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2" y="228092"/>
                </a:lnTo>
                <a:lnTo>
                  <a:pt x="182828" y="273853"/>
                </a:lnTo>
                <a:lnTo>
                  <a:pt x="274192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8158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4"/>
                </a:moveTo>
                <a:lnTo>
                  <a:pt x="91388" y="274786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1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1" y="228092"/>
                </a:lnTo>
                <a:close/>
              </a:path>
              <a:path w="274320" h="3273425">
                <a:moveTo>
                  <a:pt x="251330" y="228092"/>
                </a:moveTo>
                <a:lnTo>
                  <a:pt x="182371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7270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19" h="3273425">
                <a:moveTo>
                  <a:pt x="182828" y="273854"/>
                </a:moveTo>
                <a:lnTo>
                  <a:pt x="91388" y="274786"/>
                </a:lnTo>
                <a:lnTo>
                  <a:pt x="121285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19" h="3273425">
                <a:moveTo>
                  <a:pt x="134366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6" y="0"/>
                </a:lnTo>
                <a:close/>
              </a:path>
              <a:path w="274319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2" y="228092"/>
                </a:lnTo>
                <a:close/>
              </a:path>
              <a:path w="274319" h="3273425">
                <a:moveTo>
                  <a:pt x="251330" y="228092"/>
                </a:moveTo>
                <a:lnTo>
                  <a:pt x="182372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3721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4"/>
                </a:moveTo>
                <a:lnTo>
                  <a:pt x="91388" y="274786"/>
                </a:lnTo>
                <a:lnTo>
                  <a:pt x="121285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330" y="228092"/>
                </a:moveTo>
                <a:lnTo>
                  <a:pt x="182372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50552" y="3973067"/>
            <a:ext cx="2063750" cy="1079500"/>
          </a:xfrm>
          <a:custGeom>
            <a:avLst/>
            <a:gdLst/>
            <a:ahLst/>
            <a:cxnLst/>
            <a:rect l="l" t="t" r="r" b="b"/>
            <a:pathLst>
              <a:path w="2063750" h="1079500">
                <a:moveTo>
                  <a:pt x="1883664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0" y="899159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1"/>
                </a:lnTo>
                <a:lnTo>
                  <a:pt x="1883664" y="1078991"/>
                </a:lnTo>
                <a:lnTo>
                  <a:pt x="1931468" y="1072567"/>
                </a:lnTo>
                <a:lnTo>
                  <a:pt x="1974426" y="1054438"/>
                </a:lnTo>
                <a:lnTo>
                  <a:pt x="2010822" y="1026318"/>
                </a:lnTo>
                <a:lnTo>
                  <a:pt x="2038942" y="989922"/>
                </a:lnTo>
                <a:lnTo>
                  <a:pt x="2057071" y="946964"/>
                </a:lnTo>
                <a:lnTo>
                  <a:pt x="2063496" y="899159"/>
                </a:lnTo>
                <a:lnTo>
                  <a:pt x="2063496" y="179831"/>
                </a:lnTo>
                <a:lnTo>
                  <a:pt x="2057071" y="132027"/>
                </a:lnTo>
                <a:lnTo>
                  <a:pt x="2038942" y="89069"/>
                </a:lnTo>
                <a:lnTo>
                  <a:pt x="2010822" y="52673"/>
                </a:lnTo>
                <a:lnTo>
                  <a:pt x="1974426" y="24553"/>
                </a:lnTo>
                <a:lnTo>
                  <a:pt x="1931468" y="6424"/>
                </a:lnTo>
                <a:lnTo>
                  <a:pt x="1883664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32034" y="4134104"/>
            <a:ext cx="170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Weder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Empfehlung 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Klassenkonferenz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noch 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200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A2522"/>
                </a:solidFill>
                <a:latin typeface="Arial"/>
                <a:cs typeface="Arial"/>
              </a:rPr>
              <a:t>mit  </a:t>
            </a:r>
            <a:r>
              <a:rPr sz="1200" spc="-5" dirty="0">
                <a:solidFill>
                  <a:srgbClr val="2A2522"/>
                </a:solidFill>
                <a:latin typeface="Arial"/>
                <a:cs typeface="Arial"/>
              </a:rPr>
              <a:t>Ergebnis:</a:t>
            </a:r>
            <a:r>
              <a:rPr sz="1200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20367" y="2939795"/>
            <a:ext cx="5300980" cy="675640"/>
          </a:xfrm>
          <a:custGeom>
            <a:avLst/>
            <a:gdLst/>
            <a:ahLst/>
            <a:cxnLst/>
            <a:rect l="l" t="t" r="r" b="b"/>
            <a:pathLst>
              <a:path w="5300980" h="675639">
                <a:moveTo>
                  <a:pt x="5187950" y="0"/>
                </a:moveTo>
                <a:lnTo>
                  <a:pt x="112522" y="0"/>
                </a:lnTo>
                <a:lnTo>
                  <a:pt x="68740" y="8848"/>
                </a:lnTo>
                <a:lnTo>
                  <a:pt x="32972" y="32972"/>
                </a:lnTo>
                <a:lnTo>
                  <a:pt x="8848" y="68740"/>
                </a:lnTo>
                <a:lnTo>
                  <a:pt x="0" y="112521"/>
                </a:lnTo>
                <a:lnTo>
                  <a:pt x="0" y="562609"/>
                </a:lnTo>
                <a:lnTo>
                  <a:pt x="8848" y="606391"/>
                </a:lnTo>
                <a:lnTo>
                  <a:pt x="32972" y="642159"/>
                </a:lnTo>
                <a:lnTo>
                  <a:pt x="68740" y="666283"/>
                </a:lnTo>
                <a:lnTo>
                  <a:pt x="112522" y="675131"/>
                </a:lnTo>
                <a:lnTo>
                  <a:pt x="5187950" y="675131"/>
                </a:lnTo>
                <a:lnTo>
                  <a:pt x="5231731" y="666283"/>
                </a:lnTo>
                <a:lnTo>
                  <a:pt x="5267499" y="642159"/>
                </a:lnTo>
                <a:lnTo>
                  <a:pt x="5291623" y="606391"/>
                </a:lnTo>
                <a:lnTo>
                  <a:pt x="5300472" y="562609"/>
                </a:lnTo>
                <a:lnTo>
                  <a:pt x="5300472" y="112521"/>
                </a:lnTo>
                <a:lnTo>
                  <a:pt x="5291623" y="68740"/>
                </a:lnTo>
                <a:lnTo>
                  <a:pt x="5267499" y="32972"/>
                </a:lnTo>
                <a:lnTo>
                  <a:pt x="5231731" y="8848"/>
                </a:lnTo>
                <a:lnTo>
                  <a:pt x="5187950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53208" y="3020060"/>
            <a:ext cx="403352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85800" marR="5080" indent="-673735">
              <a:lnSpc>
                <a:spcPts val="1730"/>
              </a:lnSpc>
              <a:spcBef>
                <a:spcPts val="310"/>
              </a:spcBef>
            </a:pPr>
            <a:r>
              <a:rPr sz="1600" spc="15" dirty="0">
                <a:solidFill>
                  <a:srgbClr val="2A2522"/>
                </a:solidFill>
                <a:latin typeface="Arial"/>
                <a:cs typeface="Arial"/>
              </a:rPr>
              <a:t>Klassenkonferenz </a:t>
            </a:r>
            <a:r>
              <a:rPr sz="16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6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A2522"/>
                </a:solidFill>
                <a:latin typeface="Arial"/>
                <a:cs typeface="Arial"/>
              </a:rPr>
              <a:t>Kompetenzmessung  </a:t>
            </a:r>
            <a:r>
              <a:rPr sz="1600" spc="40" dirty="0">
                <a:solidFill>
                  <a:srgbClr val="2A2522"/>
                </a:solidFill>
                <a:latin typeface="Arial"/>
                <a:cs typeface="Arial"/>
              </a:rPr>
              <a:t>hat </a:t>
            </a:r>
            <a:r>
              <a:rPr sz="1600" spc="25" dirty="0">
                <a:solidFill>
                  <a:srgbClr val="2A2522"/>
                </a:solidFill>
                <a:latin typeface="Arial"/>
                <a:cs typeface="Arial"/>
              </a:rPr>
              <a:t>empfehlenden</a:t>
            </a:r>
            <a:r>
              <a:rPr sz="16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A2522"/>
                </a:solidFill>
                <a:latin typeface="Arial"/>
                <a:cs typeface="Arial"/>
              </a:rPr>
              <a:t>Charakter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13976" y="2801111"/>
            <a:ext cx="2138680" cy="1079500"/>
          </a:xfrm>
          <a:custGeom>
            <a:avLst/>
            <a:gdLst/>
            <a:ahLst/>
            <a:cxnLst/>
            <a:rect l="l" t="t" r="r" b="b"/>
            <a:pathLst>
              <a:path w="2138679" h="1079500">
                <a:moveTo>
                  <a:pt x="1958340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0" y="899160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2"/>
                </a:lnTo>
                <a:lnTo>
                  <a:pt x="1958340" y="1078992"/>
                </a:lnTo>
                <a:lnTo>
                  <a:pt x="2006144" y="1072567"/>
                </a:lnTo>
                <a:lnTo>
                  <a:pt x="2049102" y="1054438"/>
                </a:lnTo>
                <a:lnTo>
                  <a:pt x="2085498" y="1026318"/>
                </a:lnTo>
                <a:lnTo>
                  <a:pt x="2113618" y="989922"/>
                </a:lnTo>
                <a:lnTo>
                  <a:pt x="2131747" y="946964"/>
                </a:lnTo>
                <a:lnTo>
                  <a:pt x="2138172" y="899160"/>
                </a:lnTo>
                <a:lnTo>
                  <a:pt x="2138172" y="179832"/>
                </a:lnTo>
                <a:lnTo>
                  <a:pt x="2131747" y="132027"/>
                </a:lnTo>
                <a:lnTo>
                  <a:pt x="2113618" y="89069"/>
                </a:lnTo>
                <a:lnTo>
                  <a:pt x="2085498" y="52673"/>
                </a:lnTo>
                <a:lnTo>
                  <a:pt x="2049102" y="24553"/>
                </a:lnTo>
                <a:lnTo>
                  <a:pt x="2006144" y="6424"/>
                </a:lnTo>
                <a:lnTo>
                  <a:pt x="1958340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906127" y="2960623"/>
            <a:ext cx="1753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Potenzialtest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Gymnasium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bestätigt</a:t>
            </a:r>
            <a:r>
              <a:rPr sz="1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die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Eignung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  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30769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2" y="228092"/>
                </a:lnTo>
                <a:lnTo>
                  <a:pt x="182828" y="273853"/>
                </a:lnTo>
                <a:lnTo>
                  <a:pt x="274193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8207" y="2807207"/>
            <a:ext cx="1167765" cy="1135380"/>
          </a:xfrm>
          <a:custGeom>
            <a:avLst/>
            <a:gdLst/>
            <a:ahLst/>
            <a:cxnLst/>
            <a:rect l="l" t="t" r="r" b="b"/>
            <a:pathLst>
              <a:path w="1167765" h="1135379">
                <a:moveTo>
                  <a:pt x="978153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49"/>
                </a:lnTo>
                <a:lnTo>
                  <a:pt x="6758" y="996459"/>
                </a:lnTo>
                <a:lnTo>
                  <a:pt x="25832" y="1041663"/>
                </a:lnTo>
                <a:lnTo>
                  <a:pt x="55419" y="1079960"/>
                </a:lnTo>
                <a:lnTo>
                  <a:pt x="93716" y="1109547"/>
                </a:lnTo>
                <a:lnTo>
                  <a:pt x="138920" y="1128621"/>
                </a:lnTo>
                <a:lnTo>
                  <a:pt x="189230" y="1135379"/>
                </a:lnTo>
                <a:lnTo>
                  <a:pt x="978153" y="1135379"/>
                </a:lnTo>
                <a:lnTo>
                  <a:pt x="1028463" y="1128621"/>
                </a:lnTo>
                <a:lnTo>
                  <a:pt x="1073667" y="1109547"/>
                </a:lnTo>
                <a:lnTo>
                  <a:pt x="1111964" y="1079960"/>
                </a:lnTo>
                <a:lnTo>
                  <a:pt x="1141551" y="1041663"/>
                </a:lnTo>
                <a:lnTo>
                  <a:pt x="1160625" y="996459"/>
                </a:lnTo>
                <a:lnTo>
                  <a:pt x="1167384" y="946149"/>
                </a:lnTo>
                <a:lnTo>
                  <a:pt x="1167384" y="189229"/>
                </a:lnTo>
                <a:lnTo>
                  <a:pt x="1160625" y="138920"/>
                </a:lnTo>
                <a:lnTo>
                  <a:pt x="1141551" y="93716"/>
                </a:lnTo>
                <a:lnTo>
                  <a:pt x="1111964" y="55419"/>
                </a:lnTo>
                <a:lnTo>
                  <a:pt x="1073667" y="25832"/>
                </a:lnTo>
                <a:lnTo>
                  <a:pt x="1028463" y="6758"/>
                </a:lnTo>
                <a:lnTo>
                  <a:pt x="978153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59879" y="2995929"/>
            <a:ext cx="844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Klassen-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konferenz 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Gymnas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73414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1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1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1" y="228092"/>
                </a:lnTo>
                <a:lnTo>
                  <a:pt x="182828" y="273853"/>
                </a:lnTo>
                <a:lnTo>
                  <a:pt x="274192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14359" y="2820923"/>
            <a:ext cx="1417320" cy="1109980"/>
          </a:xfrm>
          <a:custGeom>
            <a:avLst/>
            <a:gdLst/>
            <a:ahLst/>
            <a:cxnLst/>
            <a:rect l="l" t="t" r="r" b="b"/>
            <a:pathLst>
              <a:path w="1417320" h="1109979">
                <a:moveTo>
                  <a:pt x="1232408" y="0"/>
                </a:moveTo>
                <a:lnTo>
                  <a:pt x="184912" y="0"/>
                </a:lnTo>
                <a:lnTo>
                  <a:pt x="135760" y="6606"/>
                </a:lnTo>
                <a:lnTo>
                  <a:pt x="91590" y="25249"/>
                </a:lnTo>
                <a:lnTo>
                  <a:pt x="54165" y="54165"/>
                </a:lnTo>
                <a:lnTo>
                  <a:pt x="25249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924559"/>
                </a:lnTo>
                <a:lnTo>
                  <a:pt x="6606" y="973711"/>
                </a:lnTo>
                <a:lnTo>
                  <a:pt x="25249" y="1017881"/>
                </a:lnTo>
                <a:lnTo>
                  <a:pt x="54165" y="1055306"/>
                </a:lnTo>
                <a:lnTo>
                  <a:pt x="91590" y="1084222"/>
                </a:lnTo>
                <a:lnTo>
                  <a:pt x="135760" y="1102865"/>
                </a:lnTo>
                <a:lnTo>
                  <a:pt x="184912" y="1109471"/>
                </a:lnTo>
                <a:lnTo>
                  <a:pt x="1232408" y="1109471"/>
                </a:lnTo>
                <a:lnTo>
                  <a:pt x="1281559" y="1102865"/>
                </a:lnTo>
                <a:lnTo>
                  <a:pt x="1325729" y="1084222"/>
                </a:lnTo>
                <a:lnTo>
                  <a:pt x="1363154" y="1055306"/>
                </a:lnTo>
                <a:lnTo>
                  <a:pt x="1392070" y="1017881"/>
                </a:lnTo>
                <a:lnTo>
                  <a:pt x="1410713" y="973711"/>
                </a:lnTo>
                <a:lnTo>
                  <a:pt x="1417320" y="924559"/>
                </a:lnTo>
                <a:lnTo>
                  <a:pt x="1417320" y="184912"/>
                </a:lnTo>
                <a:lnTo>
                  <a:pt x="1410713" y="135760"/>
                </a:lnTo>
                <a:lnTo>
                  <a:pt x="1392070" y="91590"/>
                </a:lnTo>
                <a:lnTo>
                  <a:pt x="1363154" y="54165"/>
                </a:lnTo>
                <a:lnTo>
                  <a:pt x="1325729" y="25249"/>
                </a:lnTo>
                <a:lnTo>
                  <a:pt x="1281559" y="6606"/>
                </a:lnTo>
                <a:lnTo>
                  <a:pt x="1232408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6854" y="2903931"/>
            <a:ext cx="1134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Kompetenz–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messung 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bestätigt 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Kompetenz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92936" y="5245608"/>
            <a:ext cx="10459720" cy="684530"/>
          </a:xfrm>
          <a:custGeom>
            <a:avLst/>
            <a:gdLst/>
            <a:ahLst/>
            <a:cxnLst/>
            <a:rect l="l" t="t" r="r" b="b"/>
            <a:pathLst>
              <a:path w="10459720" h="684529">
                <a:moveTo>
                  <a:pt x="10345166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19"/>
                </a:lnTo>
                <a:lnTo>
                  <a:pt x="33401" y="650870"/>
                </a:lnTo>
                <a:lnTo>
                  <a:pt x="69651" y="675312"/>
                </a:lnTo>
                <a:lnTo>
                  <a:pt x="114045" y="684275"/>
                </a:lnTo>
                <a:lnTo>
                  <a:pt x="10345166" y="684275"/>
                </a:lnTo>
                <a:lnTo>
                  <a:pt x="10389560" y="675312"/>
                </a:lnTo>
                <a:lnTo>
                  <a:pt x="10425810" y="650870"/>
                </a:lnTo>
                <a:lnTo>
                  <a:pt x="10450250" y="614619"/>
                </a:lnTo>
                <a:lnTo>
                  <a:pt x="10459212" y="570229"/>
                </a:lnTo>
                <a:lnTo>
                  <a:pt x="10459212" y="114045"/>
                </a:lnTo>
                <a:lnTo>
                  <a:pt x="10450250" y="69651"/>
                </a:lnTo>
                <a:lnTo>
                  <a:pt x="10425811" y="33400"/>
                </a:lnTo>
                <a:lnTo>
                  <a:pt x="10389560" y="8961"/>
                </a:lnTo>
                <a:lnTo>
                  <a:pt x="1034516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96685" y="5453278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600" b="1" spc="-25" dirty="0">
                <a:solidFill>
                  <a:srgbClr val="2A2522"/>
                </a:solidFill>
                <a:latin typeface="Arial"/>
                <a:cs typeface="Arial"/>
              </a:rPr>
              <a:t>ru</a:t>
            </a:r>
            <a:r>
              <a:rPr sz="1600" b="1" spc="-2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dschule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86839" y="1391411"/>
            <a:ext cx="1797050" cy="683260"/>
          </a:xfrm>
          <a:custGeom>
            <a:avLst/>
            <a:gdLst/>
            <a:ahLst/>
            <a:cxnLst/>
            <a:rect l="l" t="t" r="r" b="b"/>
            <a:pathLst>
              <a:path w="1797050" h="683260">
                <a:moveTo>
                  <a:pt x="1683003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3003" y="682751"/>
                </a:lnTo>
                <a:lnTo>
                  <a:pt x="1727305" y="673812"/>
                </a:lnTo>
                <a:lnTo>
                  <a:pt x="1763474" y="649430"/>
                </a:lnTo>
                <a:lnTo>
                  <a:pt x="1787856" y="613261"/>
                </a:lnTo>
                <a:lnTo>
                  <a:pt x="1796796" y="568960"/>
                </a:lnTo>
                <a:lnTo>
                  <a:pt x="1796796" y="113791"/>
                </a:lnTo>
                <a:lnTo>
                  <a:pt x="1787856" y="69490"/>
                </a:lnTo>
                <a:lnTo>
                  <a:pt x="1763474" y="33321"/>
                </a:lnTo>
                <a:lnTo>
                  <a:pt x="1727305" y="8939"/>
                </a:lnTo>
                <a:lnTo>
                  <a:pt x="1683003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15872" y="1597533"/>
            <a:ext cx="1540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Wer</a:t>
            </a:r>
            <a:r>
              <a:rPr sz="1600" b="1" spc="40" dirty="0">
                <a:solidFill>
                  <a:srgbClr val="2A2522"/>
                </a:solidFill>
                <a:latin typeface="Arial"/>
                <a:cs typeface="Arial"/>
              </a:rPr>
              <a:t>k</a:t>
            </a: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rea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srgbClr val="2A2522"/>
                </a:solidFill>
                <a:latin typeface="Arial"/>
                <a:cs typeface="Arial"/>
              </a:rPr>
              <a:t>sch</a:t>
            </a:r>
            <a:r>
              <a:rPr sz="1600" b="1" spc="-30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600" b="1" spc="55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53740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80" y="0"/>
                </a:moveTo>
                <a:lnTo>
                  <a:pt x="113792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2" y="682751"/>
                </a:lnTo>
                <a:lnTo>
                  <a:pt x="1681480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8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08959" y="1597533"/>
            <a:ext cx="1085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18019" y="1391411"/>
            <a:ext cx="4834255" cy="683260"/>
          </a:xfrm>
          <a:custGeom>
            <a:avLst/>
            <a:gdLst/>
            <a:ahLst/>
            <a:cxnLst/>
            <a:rect l="l" t="t" r="r" b="b"/>
            <a:pathLst>
              <a:path w="4834255" h="683260">
                <a:moveTo>
                  <a:pt x="4720335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4720335" y="682751"/>
                </a:lnTo>
                <a:lnTo>
                  <a:pt x="4764637" y="673812"/>
                </a:lnTo>
                <a:lnTo>
                  <a:pt x="4800806" y="649430"/>
                </a:lnTo>
                <a:lnTo>
                  <a:pt x="4825188" y="613261"/>
                </a:lnTo>
                <a:lnTo>
                  <a:pt x="4834128" y="568960"/>
                </a:lnTo>
                <a:lnTo>
                  <a:pt x="4834128" y="113791"/>
                </a:lnTo>
                <a:lnTo>
                  <a:pt x="4825188" y="69490"/>
                </a:lnTo>
                <a:lnTo>
                  <a:pt x="4800806" y="33321"/>
                </a:lnTo>
                <a:lnTo>
                  <a:pt x="4764637" y="8939"/>
                </a:lnTo>
                <a:lnTo>
                  <a:pt x="4720335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858757" y="1597533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106923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79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1479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79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240528" y="1475612"/>
            <a:ext cx="15309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eme</a:t>
            </a:r>
            <a:r>
              <a:rPr sz="1600" b="1" spc="-25" dirty="0">
                <a:solidFill>
                  <a:srgbClr val="2A2522"/>
                </a:solidFill>
                <a:latin typeface="Arial"/>
                <a:cs typeface="Arial"/>
              </a:rPr>
              <a:t>insch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f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600" b="1" spc="20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19789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6823" y="2255520"/>
            <a:ext cx="493775" cy="4831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23744" y="2255520"/>
            <a:ext cx="493775" cy="4831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66649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89481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62478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544" y="1392936"/>
            <a:ext cx="1126490" cy="4533900"/>
          </a:xfrm>
          <a:custGeom>
            <a:avLst/>
            <a:gdLst/>
            <a:ahLst/>
            <a:cxnLst/>
            <a:rect l="l" t="t" r="r" b="b"/>
            <a:pathLst>
              <a:path w="1126490" h="4533900">
                <a:moveTo>
                  <a:pt x="938530" y="0"/>
                </a:moveTo>
                <a:lnTo>
                  <a:pt x="187706" y="0"/>
                </a:lnTo>
                <a:lnTo>
                  <a:pt x="137805" y="6707"/>
                </a:lnTo>
                <a:lnTo>
                  <a:pt x="92965" y="25635"/>
                </a:lnTo>
                <a:lnTo>
                  <a:pt x="54976" y="54991"/>
                </a:lnTo>
                <a:lnTo>
                  <a:pt x="25626" y="92982"/>
                </a:lnTo>
                <a:lnTo>
                  <a:pt x="6704" y="137818"/>
                </a:lnTo>
                <a:lnTo>
                  <a:pt x="0" y="187705"/>
                </a:lnTo>
                <a:lnTo>
                  <a:pt x="0" y="4346194"/>
                </a:lnTo>
                <a:lnTo>
                  <a:pt x="6704" y="4396094"/>
                </a:lnTo>
                <a:lnTo>
                  <a:pt x="25626" y="4440934"/>
                </a:lnTo>
                <a:lnTo>
                  <a:pt x="54976" y="4478923"/>
                </a:lnTo>
                <a:lnTo>
                  <a:pt x="92965" y="4508273"/>
                </a:lnTo>
                <a:lnTo>
                  <a:pt x="137805" y="4527195"/>
                </a:lnTo>
                <a:lnTo>
                  <a:pt x="187706" y="4533900"/>
                </a:lnTo>
                <a:lnTo>
                  <a:pt x="938530" y="4533900"/>
                </a:lnTo>
                <a:lnTo>
                  <a:pt x="988430" y="4527195"/>
                </a:lnTo>
                <a:lnTo>
                  <a:pt x="1033270" y="4508273"/>
                </a:lnTo>
                <a:lnTo>
                  <a:pt x="1071259" y="4478923"/>
                </a:lnTo>
                <a:lnTo>
                  <a:pt x="1100609" y="4440934"/>
                </a:lnTo>
                <a:lnTo>
                  <a:pt x="1119531" y="4396094"/>
                </a:lnTo>
                <a:lnTo>
                  <a:pt x="1126236" y="4346194"/>
                </a:lnTo>
                <a:lnTo>
                  <a:pt x="1126236" y="187705"/>
                </a:lnTo>
                <a:lnTo>
                  <a:pt x="1119531" y="137818"/>
                </a:lnTo>
                <a:lnTo>
                  <a:pt x="1100609" y="92982"/>
                </a:lnTo>
                <a:lnTo>
                  <a:pt x="1071259" y="54991"/>
                </a:lnTo>
                <a:lnTo>
                  <a:pt x="1033270" y="25635"/>
                </a:lnTo>
                <a:lnTo>
                  <a:pt x="988430" y="6707"/>
                </a:lnTo>
                <a:lnTo>
                  <a:pt x="93853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11302" y="2952749"/>
            <a:ext cx="827405" cy="140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Sonder-  </a:t>
            </a:r>
            <a:r>
              <a:rPr sz="1300" b="1" dirty="0">
                <a:solidFill>
                  <a:srgbClr val="2A2522"/>
                </a:solidFill>
                <a:latin typeface="Arial"/>
                <a:cs typeface="Arial"/>
              </a:rPr>
              <a:t>pädago-  </a:t>
            </a: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gisches  </a:t>
            </a: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Bildungs-  und  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Beratu</a:t>
            </a: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gs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0"/>
              </a:lnSpc>
            </a:pPr>
            <a:r>
              <a:rPr sz="1300" b="1" dirty="0">
                <a:solidFill>
                  <a:srgbClr val="2A2522"/>
                </a:solidFill>
                <a:latin typeface="Arial"/>
                <a:cs typeface="Arial"/>
              </a:rPr>
              <a:t>-zentrum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10523" y="4657729"/>
            <a:ext cx="293370" cy="294005"/>
          </a:xfrm>
          <a:custGeom>
            <a:avLst/>
            <a:gdLst/>
            <a:ahLst/>
            <a:cxnLst/>
            <a:rect l="l" t="t" r="r" b="b"/>
            <a:pathLst>
              <a:path w="293370" h="294004">
                <a:moveTo>
                  <a:pt x="95334" y="0"/>
                </a:moveTo>
                <a:lnTo>
                  <a:pt x="0" y="22059"/>
                </a:lnTo>
                <a:lnTo>
                  <a:pt x="7886" y="70985"/>
                </a:lnTo>
                <a:lnTo>
                  <a:pt x="23709" y="116987"/>
                </a:lnTo>
                <a:lnTo>
                  <a:pt x="46716" y="159308"/>
                </a:lnTo>
                <a:lnTo>
                  <a:pt x="76151" y="197192"/>
                </a:lnTo>
                <a:lnTo>
                  <a:pt x="111259" y="229883"/>
                </a:lnTo>
                <a:lnTo>
                  <a:pt x="151287" y="256626"/>
                </a:lnTo>
                <a:lnTo>
                  <a:pt x="195479" y="276664"/>
                </a:lnTo>
                <a:lnTo>
                  <a:pt x="243082" y="289240"/>
                </a:lnTo>
                <a:lnTo>
                  <a:pt x="293341" y="293601"/>
                </a:lnTo>
                <a:lnTo>
                  <a:pt x="293341" y="198190"/>
                </a:lnTo>
                <a:lnTo>
                  <a:pt x="247736" y="192989"/>
                </a:lnTo>
                <a:lnTo>
                  <a:pt x="205980" y="178158"/>
                </a:lnTo>
                <a:lnTo>
                  <a:pt x="169226" y="154852"/>
                </a:lnTo>
                <a:lnTo>
                  <a:pt x="138631" y="124227"/>
                </a:lnTo>
                <a:lnTo>
                  <a:pt x="115347" y="87440"/>
                </a:lnTo>
                <a:lnTo>
                  <a:pt x="100530" y="45645"/>
                </a:lnTo>
                <a:lnTo>
                  <a:pt x="9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99198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99015" y="0"/>
                </a:moveTo>
                <a:lnTo>
                  <a:pt x="0" y="0"/>
                </a:lnTo>
                <a:lnTo>
                  <a:pt x="0" y="146751"/>
                </a:lnTo>
                <a:lnTo>
                  <a:pt x="99015" y="146751"/>
                </a:lnTo>
                <a:lnTo>
                  <a:pt x="99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44854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0" y="146751"/>
                </a:moveTo>
                <a:lnTo>
                  <a:pt x="98995" y="146751"/>
                </a:lnTo>
                <a:lnTo>
                  <a:pt x="98995" y="0"/>
                </a:lnTo>
                <a:lnTo>
                  <a:pt x="0" y="0"/>
                </a:lnTo>
                <a:lnTo>
                  <a:pt x="0" y="14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9188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0" y="146751"/>
                </a:moveTo>
                <a:lnTo>
                  <a:pt x="99044" y="146751"/>
                </a:lnTo>
                <a:lnTo>
                  <a:pt x="99044" y="0"/>
                </a:lnTo>
                <a:lnTo>
                  <a:pt x="0" y="0"/>
                </a:lnTo>
                <a:lnTo>
                  <a:pt x="0" y="14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38232" y="5197173"/>
            <a:ext cx="99060" cy="294005"/>
          </a:xfrm>
          <a:custGeom>
            <a:avLst/>
            <a:gdLst/>
            <a:ahLst/>
            <a:cxnLst/>
            <a:rect l="l" t="t" r="r" b="b"/>
            <a:pathLst>
              <a:path w="99060" h="294004">
                <a:moveTo>
                  <a:pt x="98995" y="0"/>
                </a:moveTo>
                <a:lnTo>
                  <a:pt x="0" y="0"/>
                </a:lnTo>
                <a:lnTo>
                  <a:pt x="0" y="293557"/>
                </a:lnTo>
                <a:lnTo>
                  <a:pt x="98995" y="271542"/>
                </a:lnTo>
                <a:lnTo>
                  <a:pt x="98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05858" y="5197173"/>
            <a:ext cx="99060" cy="294005"/>
          </a:xfrm>
          <a:custGeom>
            <a:avLst/>
            <a:gdLst/>
            <a:ahLst/>
            <a:cxnLst/>
            <a:rect l="l" t="t" r="r" b="b"/>
            <a:pathLst>
              <a:path w="99060" h="294004">
                <a:moveTo>
                  <a:pt x="99000" y="0"/>
                </a:moveTo>
                <a:lnTo>
                  <a:pt x="0" y="0"/>
                </a:lnTo>
                <a:lnTo>
                  <a:pt x="0" y="293557"/>
                </a:lnTo>
                <a:lnTo>
                  <a:pt x="99000" y="271542"/>
                </a:lnTo>
                <a:lnTo>
                  <a:pt x="99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8189" y="5050401"/>
            <a:ext cx="1026794" cy="99060"/>
          </a:xfrm>
          <a:custGeom>
            <a:avLst/>
            <a:gdLst/>
            <a:ahLst/>
            <a:cxnLst/>
            <a:rect l="l" t="t" r="r" b="b"/>
            <a:pathLst>
              <a:path w="1026795" h="99060">
                <a:moveTo>
                  <a:pt x="0" y="99066"/>
                </a:moveTo>
                <a:lnTo>
                  <a:pt x="1026683" y="99066"/>
                </a:lnTo>
                <a:lnTo>
                  <a:pt x="1026683" y="0"/>
                </a:lnTo>
                <a:lnTo>
                  <a:pt x="0" y="0"/>
                </a:lnTo>
                <a:lnTo>
                  <a:pt x="0" y="99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52528" y="4610048"/>
            <a:ext cx="197991" cy="19448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2547" y="4610048"/>
            <a:ext cx="197991" cy="19448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5454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Der </a:t>
            </a:r>
            <a:r>
              <a:rPr sz="2400" spc="30" dirty="0">
                <a:latin typeface="Arial"/>
                <a:cs typeface="Arial"/>
              </a:rPr>
              <a:t>Weg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die </a:t>
            </a:r>
            <a:r>
              <a:rPr sz="2400" spc="10" dirty="0">
                <a:latin typeface="Arial"/>
                <a:cs typeface="Arial"/>
              </a:rPr>
              <a:t>weiterführende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Schule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0693" y="6296659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922" y="1683130"/>
            <a:ext cx="1835150" cy="320040"/>
          </a:xfrm>
          <a:custGeom>
            <a:avLst/>
            <a:gdLst/>
            <a:ahLst/>
            <a:cxnLst/>
            <a:rect l="l" t="t" r="r" b="b"/>
            <a:pathLst>
              <a:path w="1835150" h="320039">
                <a:moveTo>
                  <a:pt x="0" y="320039"/>
                </a:moveTo>
                <a:lnTo>
                  <a:pt x="1834896" y="320039"/>
                </a:lnTo>
                <a:lnTo>
                  <a:pt x="18348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4786" y="1715261"/>
            <a:ext cx="220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Personalausweis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6508" y="1683130"/>
            <a:ext cx="11074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95" dirty="0">
                <a:solidFill>
                  <a:srgbClr val="2A2522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eisep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0" y="1715261"/>
            <a:ext cx="4687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anderer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Identitätsnachweis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8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Kindes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786" y="2483358"/>
            <a:ext cx="7417434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Aus dem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Formularsatz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„Grundschulempfehlung“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sind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mitzubringen</a:t>
            </a:r>
            <a:r>
              <a:rPr sz="1800" spc="-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A2522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501650" lvl="1" indent="-146685">
              <a:lnSpc>
                <a:spcPct val="100000"/>
              </a:lnSpc>
              <a:spcBef>
                <a:spcPts val="1475"/>
              </a:spcBef>
              <a:buChar char="-"/>
              <a:tabLst>
                <a:tab pos="502284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3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„Grundschulempfehlung“</a:t>
            </a:r>
            <a:r>
              <a:rPr sz="1800" spc="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  <a:p>
            <a:pPr marL="501650" lvl="1" indent="-146685">
              <a:lnSpc>
                <a:spcPct val="100000"/>
              </a:lnSpc>
              <a:spcBef>
                <a:spcPts val="865"/>
              </a:spcBef>
              <a:buChar char="-"/>
              <a:tabLst>
                <a:tab pos="502284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„Formular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Anmeldung“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5058" y="605460"/>
            <a:ext cx="120650" cy="655320"/>
          </a:xfrm>
          <a:custGeom>
            <a:avLst/>
            <a:gdLst/>
            <a:ahLst/>
            <a:cxnLst/>
            <a:rect l="l" t="t" r="r" b="b"/>
            <a:pathLst>
              <a:path w="120650" h="655319">
                <a:moveTo>
                  <a:pt x="0" y="655055"/>
                </a:moveTo>
                <a:lnTo>
                  <a:pt x="120222" y="655055"/>
                </a:lnTo>
                <a:lnTo>
                  <a:pt x="120222" y="0"/>
                </a:lnTo>
                <a:lnTo>
                  <a:pt x="0" y="0"/>
                </a:lnTo>
                <a:lnTo>
                  <a:pt x="0" y="655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4911" y="663365"/>
            <a:ext cx="1242695" cy="833755"/>
          </a:xfrm>
          <a:custGeom>
            <a:avLst/>
            <a:gdLst/>
            <a:ahLst/>
            <a:cxnLst/>
            <a:rect l="l" t="t" r="r" b="b"/>
            <a:pathLst>
              <a:path w="1242695" h="833755">
                <a:moveTo>
                  <a:pt x="115774" y="0"/>
                </a:moveTo>
                <a:lnTo>
                  <a:pt x="0" y="0"/>
                </a:lnTo>
                <a:lnTo>
                  <a:pt x="0" y="833332"/>
                </a:lnTo>
                <a:lnTo>
                  <a:pt x="650146" y="833332"/>
                </a:lnTo>
                <a:lnTo>
                  <a:pt x="654806" y="809241"/>
                </a:lnTo>
                <a:lnTo>
                  <a:pt x="667395" y="790999"/>
                </a:lnTo>
                <a:lnTo>
                  <a:pt x="685824" y="779442"/>
                </a:lnTo>
                <a:lnTo>
                  <a:pt x="708007" y="775404"/>
                </a:lnTo>
                <a:lnTo>
                  <a:pt x="1230826" y="775404"/>
                </a:lnTo>
                <a:lnTo>
                  <a:pt x="1242373" y="713013"/>
                </a:lnTo>
                <a:lnTo>
                  <a:pt x="115774" y="713013"/>
                </a:lnTo>
                <a:lnTo>
                  <a:pt x="115774" y="0"/>
                </a:lnTo>
                <a:close/>
              </a:path>
              <a:path w="1242695" h="833755">
                <a:moveTo>
                  <a:pt x="1230826" y="775404"/>
                </a:moveTo>
                <a:lnTo>
                  <a:pt x="708007" y="775404"/>
                </a:lnTo>
                <a:lnTo>
                  <a:pt x="732791" y="779442"/>
                </a:lnTo>
                <a:lnTo>
                  <a:pt x="752557" y="790999"/>
                </a:lnTo>
                <a:lnTo>
                  <a:pt x="765638" y="809241"/>
                </a:lnTo>
                <a:lnTo>
                  <a:pt x="770368" y="833332"/>
                </a:lnTo>
                <a:lnTo>
                  <a:pt x="1220105" y="833332"/>
                </a:lnTo>
                <a:lnTo>
                  <a:pt x="1230826" y="775404"/>
                </a:lnTo>
                <a:close/>
              </a:path>
              <a:path w="1242695" h="833755">
                <a:moveTo>
                  <a:pt x="708007" y="655079"/>
                </a:moveTo>
                <a:lnTo>
                  <a:pt x="671552" y="659118"/>
                </a:lnTo>
                <a:lnTo>
                  <a:pt x="636767" y="670677"/>
                </a:lnTo>
                <a:lnTo>
                  <a:pt x="605321" y="688921"/>
                </a:lnTo>
                <a:lnTo>
                  <a:pt x="578883" y="713013"/>
                </a:lnTo>
                <a:lnTo>
                  <a:pt x="841613" y="713013"/>
                </a:lnTo>
                <a:lnTo>
                  <a:pt x="815107" y="688921"/>
                </a:lnTo>
                <a:lnTo>
                  <a:pt x="783160" y="670677"/>
                </a:lnTo>
                <a:lnTo>
                  <a:pt x="747038" y="659118"/>
                </a:lnTo>
                <a:lnTo>
                  <a:pt x="708007" y="65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4912" y="373724"/>
            <a:ext cx="1407160" cy="1123315"/>
          </a:xfrm>
          <a:custGeom>
            <a:avLst/>
            <a:gdLst/>
            <a:ahLst/>
            <a:cxnLst/>
            <a:rect l="l" t="t" r="r" b="b"/>
            <a:pathLst>
              <a:path w="1407159" h="1123315">
                <a:moveTo>
                  <a:pt x="1406597" y="173772"/>
                </a:moveTo>
                <a:lnTo>
                  <a:pt x="708006" y="173772"/>
                </a:lnTo>
                <a:lnTo>
                  <a:pt x="732791" y="177811"/>
                </a:lnTo>
                <a:lnTo>
                  <a:pt x="752556" y="189374"/>
                </a:lnTo>
                <a:lnTo>
                  <a:pt x="765637" y="207627"/>
                </a:lnTo>
                <a:lnTo>
                  <a:pt x="770368" y="231736"/>
                </a:lnTo>
                <a:lnTo>
                  <a:pt x="1304734" y="231736"/>
                </a:lnTo>
                <a:lnTo>
                  <a:pt x="1304734" y="1122973"/>
                </a:lnTo>
                <a:lnTo>
                  <a:pt x="1406597" y="1122973"/>
                </a:lnTo>
                <a:lnTo>
                  <a:pt x="1406597" y="173772"/>
                </a:lnTo>
                <a:close/>
              </a:path>
              <a:path w="1407159" h="1123315">
                <a:moveTo>
                  <a:pt x="1197837" y="231736"/>
                </a:moveTo>
                <a:lnTo>
                  <a:pt x="1073173" y="231736"/>
                </a:lnTo>
                <a:lnTo>
                  <a:pt x="895031" y="699624"/>
                </a:lnTo>
                <a:lnTo>
                  <a:pt x="997487" y="766472"/>
                </a:lnTo>
                <a:lnTo>
                  <a:pt x="1197837" y="231736"/>
                </a:lnTo>
                <a:close/>
              </a:path>
              <a:path w="1407159" h="1123315">
                <a:moveTo>
                  <a:pt x="1406597" y="111363"/>
                </a:moveTo>
                <a:lnTo>
                  <a:pt x="0" y="111363"/>
                </a:lnTo>
                <a:lnTo>
                  <a:pt x="0" y="231736"/>
                </a:lnTo>
                <a:lnTo>
                  <a:pt x="650146" y="231736"/>
                </a:lnTo>
                <a:lnTo>
                  <a:pt x="654806" y="207627"/>
                </a:lnTo>
                <a:lnTo>
                  <a:pt x="667394" y="189374"/>
                </a:lnTo>
                <a:lnTo>
                  <a:pt x="685824" y="177811"/>
                </a:lnTo>
                <a:lnTo>
                  <a:pt x="708006" y="173772"/>
                </a:lnTo>
                <a:lnTo>
                  <a:pt x="1406597" y="173772"/>
                </a:lnTo>
                <a:lnTo>
                  <a:pt x="1406597" y="111363"/>
                </a:lnTo>
                <a:close/>
              </a:path>
              <a:path w="1407159" h="1123315">
                <a:moveTo>
                  <a:pt x="708006" y="53459"/>
                </a:moveTo>
                <a:lnTo>
                  <a:pt x="671552" y="57497"/>
                </a:lnTo>
                <a:lnTo>
                  <a:pt x="636766" y="69054"/>
                </a:lnTo>
                <a:lnTo>
                  <a:pt x="605320" y="87288"/>
                </a:lnTo>
                <a:lnTo>
                  <a:pt x="578883" y="111363"/>
                </a:lnTo>
                <a:lnTo>
                  <a:pt x="841612" y="111363"/>
                </a:lnTo>
                <a:lnTo>
                  <a:pt x="815107" y="87289"/>
                </a:lnTo>
                <a:lnTo>
                  <a:pt x="783160" y="69054"/>
                </a:lnTo>
                <a:lnTo>
                  <a:pt x="747038" y="57497"/>
                </a:lnTo>
                <a:lnTo>
                  <a:pt x="708006" y="53459"/>
                </a:lnTo>
                <a:close/>
              </a:path>
              <a:path w="1407159" h="1123315">
                <a:moveTo>
                  <a:pt x="1157743" y="0"/>
                </a:moveTo>
                <a:lnTo>
                  <a:pt x="1117709" y="111363"/>
                </a:lnTo>
                <a:lnTo>
                  <a:pt x="1242372" y="111363"/>
                </a:lnTo>
                <a:lnTo>
                  <a:pt x="1269082" y="40064"/>
                </a:lnTo>
                <a:lnTo>
                  <a:pt x="1157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8576" y="725773"/>
            <a:ext cx="419100" cy="116205"/>
          </a:xfrm>
          <a:custGeom>
            <a:avLst/>
            <a:gdLst/>
            <a:ahLst/>
            <a:cxnLst/>
            <a:rect l="l" t="t" r="r" b="b"/>
            <a:pathLst>
              <a:path w="419100" h="116205">
                <a:moveTo>
                  <a:pt x="418562" y="0"/>
                </a:moveTo>
                <a:lnTo>
                  <a:pt x="26715" y="0"/>
                </a:lnTo>
                <a:lnTo>
                  <a:pt x="0" y="115868"/>
                </a:lnTo>
                <a:lnTo>
                  <a:pt x="391858" y="115868"/>
                </a:lnTo>
                <a:lnTo>
                  <a:pt x="41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8576" y="903991"/>
            <a:ext cx="298450" cy="116205"/>
          </a:xfrm>
          <a:custGeom>
            <a:avLst/>
            <a:gdLst/>
            <a:ahLst/>
            <a:cxnLst/>
            <a:rect l="l" t="t" r="r" b="b"/>
            <a:pathLst>
              <a:path w="298450" h="116205">
                <a:moveTo>
                  <a:pt x="298346" y="0"/>
                </a:moveTo>
                <a:lnTo>
                  <a:pt x="26715" y="0"/>
                </a:lnTo>
                <a:lnTo>
                  <a:pt x="0" y="115868"/>
                </a:lnTo>
                <a:lnTo>
                  <a:pt x="271630" y="115868"/>
                </a:lnTo>
                <a:lnTo>
                  <a:pt x="29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8576" y="1082262"/>
            <a:ext cx="356235" cy="116205"/>
          </a:xfrm>
          <a:custGeom>
            <a:avLst/>
            <a:gdLst/>
            <a:ahLst/>
            <a:cxnLst/>
            <a:rect l="l" t="t" r="r" b="b"/>
            <a:pathLst>
              <a:path w="356234" h="116205">
                <a:moveTo>
                  <a:pt x="356236" y="0"/>
                </a:moveTo>
                <a:lnTo>
                  <a:pt x="26715" y="0"/>
                </a:lnTo>
                <a:lnTo>
                  <a:pt x="0" y="115862"/>
                </a:lnTo>
                <a:lnTo>
                  <a:pt x="333968" y="115862"/>
                </a:lnTo>
                <a:lnTo>
                  <a:pt x="356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4923" y="208842"/>
            <a:ext cx="151765" cy="151765"/>
          </a:xfrm>
          <a:custGeom>
            <a:avLst/>
            <a:gdLst/>
            <a:ahLst/>
            <a:cxnLst/>
            <a:rect l="l" t="t" r="r" b="b"/>
            <a:pathLst>
              <a:path w="151765" h="151765">
                <a:moveTo>
                  <a:pt x="40093" y="0"/>
                </a:moveTo>
                <a:lnTo>
                  <a:pt x="0" y="111363"/>
                </a:lnTo>
                <a:lnTo>
                  <a:pt x="111338" y="151488"/>
                </a:lnTo>
                <a:lnTo>
                  <a:pt x="151432" y="40064"/>
                </a:lnTo>
                <a:lnTo>
                  <a:pt x="40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7542" y="739902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Erforderliche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Dokumente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4294967295"/>
          </p:nvPr>
        </p:nvSpPr>
        <p:spPr>
          <a:xfrm>
            <a:off x="9310800" y="5949280"/>
            <a:ext cx="9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de-DE" altLang="de-DE" sz="1400"/>
              <a:t>26.03.2011</a:t>
            </a:r>
            <a:endParaRPr lang="en-GB" altLang="de-DE" sz="1400"/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991544" y="5949280"/>
            <a:ext cx="27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en-GB" altLang="de-DE" sz="1400"/>
              <a:t>Dietmar Dekrell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302240" y="6377940"/>
            <a:ext cx="2804160" cy="369332"/>
          </a:xfr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GB" altLang="de-DE" sz="12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41A74E-9A3E-430C-836D-906C47AD24BC}" type="slidenum">
              <a:rPr lang="en-GB" altLang="de-DE" sz="1200"/>
              <a:pPr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en-GB" altLang="de-DE" sz="12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4" y="-242889"/>
            <a:ext cx="9925051" cy="79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44" y="-111842"/>
            <a:ext cx="2412759" cy="1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fik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173"/>
            <a:ext cx="2019300" cy="1134111"/>
          </a:xfrm>
          <a:prstGeom prst="rect">
            <a:avLst/>
          </a:prstGeom>
          <a:noFill/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228600" y="1341438"/>
            <a:ext cx="11582400" cy="52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Tage der offenen Tür: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(Bitte informieren Sie sich auf der jeweiligen Homepage über den aktuellen Stand)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PMH Gemeinschaftsschule: 	Donnerstag, 20.02.25, 16:00-18:00 Uhr,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www.pmh-schule.de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in der Schule</a:t>
            </a:r>
          </a:p>
          <a:p>
            <a:pPr>
              <a:lnSpc>
                <a:spcPct val="100000"/>
              </a:lnSpc>
              <a:buNone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ESG Gymnasium: 		Dienstag, 18.02.25,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17:30 Uhr online (allg. Informationen)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www.esgy.de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Mittwoch, 19.02.25, 16:00 Uhr in der Schule  </a:t>
            </a:r>
          </a:p>
          <a:p>
            <a:pPr>
              <a:lnSpc>
                <a:spcPct val="100000"/>
              </a:lnSpc>
              <a:buNone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THR Realschule: 			Freitag, 21.02.2025,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15:00 – 17:00 Uhr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www.theodor-heuss.rs.de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mit </a:t>
            </a:r>
            <a:r>
              <a:rPr lang="de-DE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Unterrichtsmitschau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Präsenz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e-DE" altLang="de-DE" sz="2400" b="1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de-DE" altLang="de-DE" sz="230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26836D-EA62-4530-AB4C-C0E8E872BD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205" y="223362"/>
            <a:ext cx="3386209" cy="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308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4294967295"/>
          </p:nvPr>
        </p:nvSpPr>
        <p:spPr>
          <a:xfrm>
            <a:off x="9310800" y="5949280"/>
            <a:ext cx="9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de-DE" altLang="de-DE" sz="1400"/>
              <a:t>26.03.2011</a:t>
            </a:r>
            <a:endParaRPr lang="en-GB" altLang="de-DE" sz="1400"/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991544" y="5949280"/>
            <a:ext cx="27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en-GB" altLang="de-DE" sz="1400"/>
              <a:t>Dietmar Dekrell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302240" y="6377940"/>
            <a:ext cx="2804160" cy="369332"/>
          </a:xfr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GB" altLang="de-DE" sz="12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41A74E-9A3E-430C-836D-906C47AD24BC}" type="slidenum">
              <a:rPr lang="en-GB" altLang="de-DE" sz="1200"/>
              <a:pPr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en-GB" altLang="de-DE" sz="12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4" y="-242889"/>
            <a:ext cx="9925051" cy="79438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454" y="-111127"/>
            <a:ext cx="2412759" cy="1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Textfeld 1"/>
          <p:cNvSpPr txBox="1">
            <a:spLocks noChangeArrowheads="1"/>
          </p:cNvSpPr>
          <p:nvPr/>
        </p:nvSpPr>
        <p:spPr bwMode="auto">
          <a:xfrm>
            <a:off x="1808954" y="1204334"/>
            <a:ext cx="8548688" cy="56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Bei weiteren Fragen stehen Ihnen die Schulen gerne zur Verfügung. Bitte beachten Sie auch das Informationsschreiben Ihrer Grundschule.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Anmeldetage an den Kornwestheimer Schulen: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Dienstag, 11. März 2025 und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Mittwoch 12. März 2025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8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3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161290"/>
            <a:ext cx="2019300" cy="1134111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ADFDB9-3CB2-4801-AC0B-1437888AA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205" y="271383"/>
            <a:ext cx="3386209" cy="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10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184275">
              <a:lnSpc>
                <a:spcPts val="5400"/>
              </a:lnSpc>
              <a:spcBef>
                <a:spcPts val="785"/>
              </a:spcBef>
            </a:pPr>
            <a:r>
              <a:rPr sz="5000" b="1" spc="140" dirty="0">
                <a:solidFill>
                  <a:srgbClr val="2A2522"/>
                </a:solidFill>
                <a:latin typeface="Times New Roman"/>
                <a:cs typeface="Times New Roman"/>
              </a:rPr>
              <a:t>Von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  </a:t>
            </a:r>
            <a:r>
              <a:rPr sz="5000" b="1" spc="105" dirty="0">
                <a:solidFill>
                  <a:srgbClr val="2A2522"/>
                </a:solidFill>
                <a:latin typeface="Times New Roman"/>
                <a:cs typeface="Times New Roman"/>
              </a:rPr>
              <a:t>Grundsch</a:t>
            </a:r>
            <a:r>
              <a:rPr sz="5000" b="1" spc="125" dirty="0">
                <a:solidFill>
                  <a:srgbClr val="2A2522"/>
                </a:solidFill>
                <a:latin typeface="Times New Roman"/>
                <a:cs typeface="Times New Roman"/>
              </a:rPr>
              <a:t>u</a:t>
            </a:r>
            <a:r>
              <a:rPr sz="5000" b="1" spc="170" dirty="0">
                <a:solidFill>
                  <a:srgbClr val="2A2522"/>
                </a:solidFill>
                <a:latin typeface="Times New Roman"/>
                <a:cs typeface="Times New Roman"/>
              </a:rPr>
              <a:t>le  </a:t>
            </a: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</a:t>
            </a:r>
            <a:r>
              <a:rPr sz="5000" b="1" spc="-4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  <a:spcBef>
                <a:spcPts val="5"/>
              </a:spcBef>
            </a:pP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weiterfü</a:t>
            </a:r>
            <a:r>
              <a:rPr sz="5000" b="1" spc="265" dirty="0">
                <a:solidFill>
                  <a:srgbClr val="2A2522"/>
                </a:solidFill>
                <a:latin typeface="Times New Roman"/>
                <a:cs typeface="Times New Roman"/>
              </a:rPr>
              <a:t>h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renden 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6167" y="0"/>
            <a:ext cx="6275832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3741" y="629665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A2522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324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Arial"/>
                <a:cs typeface="Arial"/>
              </a:rPr>
              <a:t>Weitere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26" y="1514728"/>
            <a:ext cx="1517015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1600" b="1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k</a:t>
            </a:r>
            <a:r>
              <a:rPr sz="16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</a:t>
            </a:r>
            <a:r>
              <a:rPr sz="1600" b="1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-</a:t>
            </a:r>
            <a:r>
              <a:rPr sz="1600" b="1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b</a:t>
            </a:r>
            <a:r>
              <a:rPr sz="1600" b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26" y="2002408"/>
            <a:ext cx="29603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www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schul</a:t>
            </a:r>
            <a:r>
              <a:rPr sz="1600" b="1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</a:t>
            </a:r>
            <a:r>
              <a:rPr sz="16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ku</a:t>
            </a: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1600" b="1" u="sng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sz="160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60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sz="1600" b="1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1600" b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bw</a:t>
            </a:r>
            <a:r>
              <a:rPr sz="160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26" y="2490089"/>
            <a:ext cx="24650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www.bildungsnavi-bw.de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095" y="3224783"/>
            <a:ext cx="1295400" cy="2436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432" y="1398764"/>
            <a:ext cx="2570215" cy="3449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6303" y="1557527"/>
            <a:ext cx="2072639" cy="2951988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23791" y="4874209"/>
            <a:ext cx="19685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0" dirty="0">
                <a:solidFill>
                  <a:srgbClr val="2A2522"/>
                </a:solidFill>
                <a:latin typeface="Arial"/>
                <a:cs typeface="Arial"/>
              </a:rPr>
              <a:t>„Grundschule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–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4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der  Grundschule in </a:t>
            </a:r>
            <a:r>
              <a:rPr sz="1400" spc="20" dirty="0">
                <a:solidFill>
                  <a:srgbClr val="2A2522"/>
                </a:solidFill>
                <a:latin typeface="Arial"/>
                <a:cs typeface="Arial"/>
              </a:rPr>
              <a:t>die  </a:t>
            </a:r>
            <a:r>
              <a:rPr sz="1400" spc="30" dirty="0">
                <a:solidFill>
                  <a:srgbClr val="2A2522"/>
                </a:solidFill>
                <a:latin typeface="Arial"/>
                <a:cs typeface="Arial"/>
              </a:rPr>
              <a:t>weiterführende</a:t>
            </a:r>
            <a:r>
              <a:rPr sz="14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Schule“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78920" y="1403228"/>
            <a:ext cx="2583555" cy="3439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7604" y="1562100"/>
            <a:ext cx="2086355" cy="294132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79818" y="4874209"/>
            <a:ext cx="17672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„Bildungswege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in  </a:t>
            </a:r>
            <a:r>
              <a:rPr sz="1400" spc="5" dirty="0">
                <a:solidFill>
                  <a:srgbClr val="2A2522"/>
                </a:solidFill>
                <a:latin typeface="Arial"/>
                <a:cs typeface="Arial"/>
              </a:rPr>
              <a:t>Bade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A2522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2A2522"/>
                </a:solidFill>
                <a:latin typeface="Arial"/>
                <a:cs typeface="Arial"/>
              </a:rPr>
              <a:t>ü</a:t>
            </a:r>
            <a:r>
              <a:rPr sz="1400" spc="85" dirty="0">
                <a:solidFill>
                  <a:srgbClr val="2A2522"/>
                </a:solidFill>
                <a:latin typeface="Arial"/>
                <a:cs typeface="Arial"/>
              </a:rPr>
              <a:t>rtt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embe</a:t>
            </a:r>
            <a:r>
              <a:rPr sz="1400" spc="65" dirty="0">
                <a:solidFill>
                  <a:srgbClr val="2A2522"/>
                </a:solidFill>
                <a:latin typeface="Arial"/>
                <a:cs typeface="Arial"/>
              </a:rPr>
              <a:t>rg“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85837" y="1406384"/>
            <a:ext cx="2562927" cy="3449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37192" y="1557527"/>
            <a:ext cx="2065020" cy="2951988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60432" y="4874209"/>
            <a:ext cx="178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„Berufliche Bildung</a:t>
            </a:r>
            <a:r>
              <a:rPr sz="14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in  </a:t>
            </a: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Baden-Württemberg“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5240" marR="5080" indent="269875">
              <a:lnSpc>
                <a:spcPts val="5400"/>
              </a:lnSpc>
              <a:spcBef>
                <a:spcPts val="785"/>
              </a:spcBef>
            </a:pPr>
            <a:r>
              <a:rPr spc="195" dirty="0"/>
              <a:t>Herzlichen </a:t>
            </a:r>
            <a:r>
              <a:rPr spc="150" dirty="0"/>
              <a:t>Dank </a:t>
            </a:r>
            <a:r>
              <a:rPr spc="110" dirty="0"/>
              <a:t>für  </a:t>
            </a:r>
            <a:r>
              <a:rPr spc="120" dirty="0"/>
              <a:t>Ihre</a:t>
            </a:r>
            <a:r>
              <a:rPr spc="-65" dirty="0"/>
              <a:t> </a:t>
            </a:r>
            <a:r>
              <a:rPr spc="170" dirty="0"/>
              <a:t>Aufmerksamkeit!</a:t>
            </a:r>
          </a:p>
        </p:txBody>
      </p:sp>
      <p:sp>
        <p:nvSpPr>
          <p:cNvPr id="3" name="object 3"/>
          <p:cNvSpPr/>
          <p:nvPr/>
        </p:nvSpPr>
        <p:spPr>
          <a:xfrm>
            <a:off x="11483340" y="435863"/>
            <a:ext cx="708659" cy="8534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0693" y="6296659"/>
            <a:ext cx="156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A2522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1027633"/>
            <a:ext cx="2897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Aufnahmeverfahren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0887" y="2323338"/>
            <a:ext cx="3145790" cy="315595"/>
          </a:xfrm>
          <a:custGeom>
            <a:avLst/>
            <a:gdLst/>
            <a:ahLst/>
            <a:cxnLst/>
            <a:rect l="l" t="t" r="r" b="b"/>
            <a:pathLst>
              <a:path w="3145790" h="315594">
                <a:moveTo>
                  <a:pt x="0" y="315468"/>
                </a:moveTo>
                <a:lnTo>
                  <a:pt x="3145536" y="315468"/>
                </a:lnTo>
                <a:lnTo>
                  <a:pt x="3145536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887" y="2638805"/>
            <a:ext cx="3487420" cy="320040"/>
          </a:xfrm>
          <a:custGeom>
            <a:avLst/>
            <a:gdLst/>
            <a:ahLst/>
            <a:cxnLst/>
            <a:rect l="l" t="t" r="r" b="b"/>
            <a:pathLst>
              <a:path w="3487420" h="320039">
                <a:moveTo>
                  <a:pt x="0" y="320039"/>
                </a:moveTo>
                <a:lnTo>
                  <a:pt x="3486912" y="320039"/>
                </a:lnTo>
                <a:lnTo>
                  <a:pt x="348691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371" y="4847082"/>
            <a:ext cx="1430020" cy="320040"/>
          </a:xfrm>
          <a:custGeom>
            <a:avLst/>
            <a:gdLst/>
            <a:ahLst/>
            <a:cxnLst/>
            <a:rect l="l" t="t" r="r" b="b"/>
            <a:pathLst>
              <a:path w="1430020" h="320039">
                <a:moveTo>
                  <a:pt x="0" y="320039"/>
                </a:moveTo>
                <a:lnTo>
                  <a:pt x="1429511" y="320039"/>
                </a:lnTo>
                <a:lnTo>
                  <a:pt x="142951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427" y="1724405"/>
            <a:ext cx="11066780" cy="18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„Neue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Aufnahmeverfahren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r>
              <a:rPr sz="1800" b="1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A2522"/>
                </a:solidFill>
                <a:latin typeface="Arial"/>
                <a:cs typeface="Arial"/>
              </a:rPr>
              <a:t>(NAVi</a:t>
            </a:r>
            <a:r>
              <a:rPr sz="18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BW)“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setzt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sich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zusammen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aus: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355600" indent="-198755">
              <a:lnSpc>
                <a:spcPct val="100000"/>
              </a:lnSpc>
              <a:buFont typeface="Wingdings"/>
              <a:buChar char=""/>
              <a:tabLst>
                <a:tab pos="355600" algn="l"/>
              </a:tabLst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Informationsveranstaltungen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zur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Vorstellung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3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Schularten,</a:t>
            </a:r>
            <a:endParaRPr sz="1800">
              <a:latin typeface="Arial"/>
              <a:cs typeface="Arial"/>
            </a:endParaRPr>
          </a:p>
          <a:p>
            <a:pPr marL="355600" marR="5080" indent="-198120">
              <a:lnSpc>
                <a:spcPct val="114999"/>
              </a:lnSpc>
              <a:buFont typeface="Wingdings"/>
              <a:buChar char=""/>
              <a:tabLst>
                <a:tab pos="355600" algn="l"/>
              </a:tabLst>
            </a:pP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4/Kompetenzmessung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(Überprüfung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fachlichen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überfachlichen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Kompetenz)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alle 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 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(mit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Ausnahme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zieldifferenten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inklusiven 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Bildungsangeboten),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887" y="3585209"/>
            <a:ext cx="437197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Informations-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Beratungsgesprächen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2390" y="3617721"/>
            <a:ext cx="2955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durch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Klassenlehrkräfte,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07" y="3576573"/>
            <a:ext cx="61341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210820" indent="-198120">
              <a:lnSpc>
                <a:spcPct val="100000"/>
              </a:lnSpc>
              <a:spcBef>
                <a:spcPts val="325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223" y="3900678"/>
            <a:ext cx="6126480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5"/>
              </a:spcBef>
            </a:pP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pädagogischen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Gesamtwürdigung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b="1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Klassenkonferenz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2946" y="3933190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6875" y="3900678"/>
            <a:ext cx="238696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355"/>
              </a:spcBef>
            </a:pP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Klasse </a:t>
            </a:r>
            <a:r>
              <a:rPr sz="1800" b="1" spc="6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erreichten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887" y="4216146"/>
            <a:ext cx="6553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5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oten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207" y="4248657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 der</a:t>
            </a:r>
            <a:r>
              <a:rPr sz="1800" spc="-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 err="1">
                <a:solidFill>
                  <a:srgbClr val="2A2522"/>
                </a:solidFill>
                <a:latin typeface="Arial"/>
                <a:cs typeface="Arial"/>
              </a:rPr>
              <a:t>üb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4597" y="4225268"/>
            <a:ext cx="3776885" cy="32252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355"/>
              </a:spcBef>
            </a:pPr>
            <a:r>
              <a:rPr lang="de-DE" sz="1800" b="1" dirty="0">
                <a:solidFill>
                  <a:srgbClr val="2A2522"/>
                </a:solidFill>
                <a:latin typeface="Arial"/>
                <a:cs typeface="Arial"/>
              </a:rPr>
              <a:t>über</a:t>
            </a:r>
            <a:r>
              <a:rPr sz="1800" b="1" dirty="0" err="1">
                <a:solidFill>
                  <a:srgbClr val="2A2522"/>
                </a:solidFill>
                <a:latin typeface="Arial"/>
                <a:cs typeface="Arial"/>
              </a:rPr>
              <a:t>fachlichen</a:t>
            </a:r>
            <a:r>
              <a:rPr sz="1800" b="1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790" y="4248657"/>
            <a:ext cx="7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207" y="4523359"/>
            <a:ext cx="7350759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0820" indent="-198120">
              <a:lnSpc>
                <a:spcPct val="100000"/>
              </a:lnSpc>
              <a:spcBef>
                <a:spcPts val="420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Elternwillen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210820" indent="-198120">
              <a:lnSpc>
                <a:spcPct val="100000"/>
              </a:lnSpc>
              <a:spcBef>
                <a:spcPts val="325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Bedarf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Aufnahme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ins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Gymnasium: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01653" y="6296659"/>
            <a:ext cx="95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165" y="5290108"/>
            <a:ext cx="1169035" cy="320040"/>
          </a:xfrm>
          <a:custGeom>
            <a:avLst/>
            <a:gdLst/>
            <a:ahLst/>
            <a:cxnLst/>
            <a:rect l="l" t="t" r="r" b="b"/>
            <a:pathLst>
              <a:path w="1169035" h="320039">
                <a:moveTo>
                  <a:pt x="0" y="320040"/>
                </a:moveTo>
                <a:lnTo>
                  <a:pt x="1168908" y="320040"/>
                </a:lnTo>
                <a:lnTo>
                  <a:pt x="1168908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905383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70" dirty="0">
                <a:latin typeface="Arial"/>
                <a:cs typeface="Arial"/>
              </a:rPr>
              <a:t>Ab </a:t>
            </a:r>
            <a:r>
              <a:rPr sz="1800" b="0" spc="25" dirty="0">
                <a:latin typeface="Arial"/>
                <a:cs typeface="Arial"/>
              </a:rPr>
              <a:t>dem Schuljahr </a:t>
            </a:r>
            <a:r>
              <a:rPr sz="1800" b="0" spc="65" dirty="0">
                <a:latin typeface="Arial"/>
                <a:cs typeface="Arial"/>
              </a:rPr>
              <a:t>2024/2025</a:t>
            </a:r>
            <a:r>
              <a:rPr sz="1800" b="0" spc="-340" dirty="0">
                <a:latin typeface="Arial"/>
                <a:cs typeface="Arial"/>
              </a:rPr>
              <a:t> </a:t>
            </a:r>
            <a:r>
              <a:rPr sz="1800" b="0" spc="55" dirty="0">
                <a:latin typeface="Arial"/>
                <a:cs typeface="Arial"/>
              </a:rPr>
              <a:t>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17" y="1180062"/>
            <a:ext cx="3268979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Grundlage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Grundschul-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empfehlung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für </a:t>
            </a:r>
            <a:r>
              <a:rPr sz="1800" b="1" spc="35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b="1" spc="-3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365" y="1819910"/>
            <a:ext cx="292036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r>
              <a:rPr sz="1800" b="1" spc="-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aufbauenden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65" y="2135377"/>
            <a:ext cx="240347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0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Schularten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365" y="2450845"/>
            <a:ext cx="240347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Niveaustufen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(G, </a:t>
            </a:r>
            <a:r>
              <a:rPr sz="1800" b="1" spc="40" dirty="0">
                <a:solidFill>
                  <a:srgbClr val="2A2522"/>
                </a:solidFill>
                <a:latin typeface="Arial"/>
                <a:cs typeface="Arial"/>
              </a:rPr>
              <a:t>M,</a:t>
            </a:r>
            <a:r>
              <a:rPr sz="1800" b="1" spc="-2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17" y="3114294"/>
            <a:ext cx="227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77" y="3397250"/>
            <a:ext cx="20142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Gesa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r>
              <a:rPr sz="1800" b="1" spc="35" dirty="0">
                <a:solidFill>
                  <a:srgbClr val="2A2522"/>
                </a:solidFill>
                <a:latin typeface="Arial"/>
                <a:cs typeface="Arial"/>
              </a:rPr>
              <a:t>twü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r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d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gung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9008" y="3429761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329" y="3745229"/>
            <a:ext cx="194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Klassenkonferenz,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817" y="4335272"/>
            <a:ext cx="34905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435" indent="-287020">
              <a:lnSpc>
                <a:spcPct val="114999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Ergebnis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2A2522"/>
                </a:solidFill>
                <a:latin typeface="Arial"/>
                <a:cs typeface="Arial"/>
              </a:rPr>
              <a:t>4/ 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817" y="5323078"/>
            <a:ext cx="193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51376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5820" y="693419"/>
            <a:ext cx="2799587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1746" y="2617723"/>
            <a:ext cx="85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2303" y="2585339"/>
            <a:ext cx="1694814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Anmeldung</a:t>
            </a:r>
            <a:r>
              <a:rPr sz="1800" b="1" spc="-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1746" y="2996819"/>
            <a:ext cx="2802890" cy="7435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Gymnasium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muss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also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ergänzend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800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1746" y="3715257"/>
            <a:ext cx="3006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50000"/>
              </a:lnSpc>
              <a:spcBef>
                <a:spcPts val="100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entweder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 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Gesamtwürdigung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800" spc="-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1746" y="4537836"/>
            <a:ext cx="31578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Ergebnis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Kompetenz-  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messung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1746" y="5498693"/>
            <a:ext cx="313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aussprechen.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39100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37920" y="537994"/>
            <a:ext cx="1629130" cy="18165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8659" y="5054219"/>
            <a:ext cx="1274445" cy="320040"/>
          </a:xfrm>
          <a:custGeom>
            <a:avLst/>
            <a:gdLst/>
            <a:ahLst/>
            <a:cxnLst/>
            <a:rect l="l" t="t" r="r" b="b"/>
            <a:pathLst>
              <a:path w="1274445" h="320039">
                <a:moveTo>
                  <a:pt x="0" y="320039"/>
                </a:moveTo>
                <a:lnTo>
                  <a:pt x="1274063" y="320039"/>
                </a:lnTo>
                <a:lnTo>
                  <a:pt x="1274063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17230" y="2480564"/>
            <a:ext cx="32848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Falls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nicht</a:t>
            </a:r>
            <a:r>
              <a:rPr sz="1800" spc="-3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so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ist,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kann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Kind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einem</a:t>
            </a:r>
            <a:r>
              <a:rPr sz="18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ausgewählten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17230" y="3440683"/>
            <a:ext cx="3355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einen</a:t>
            </a:r>
            <a:r>
              <a:rPr sz="1800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17230" y="3715257"/>
            <a:ext cx="3046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(Deutsch,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Mathematik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überfachliche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Kompetenzen)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17230" y="4675378"/>
            <a:ext cx="304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ablegen,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dann</a:t>
            </a:r>
            <a:r>
              <a:rPr sz="1800" spc="-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endgültig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17230" y="5087239"/>
            <a:ext cx="135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entscheidet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06225" y="6296659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701" y="629665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A2522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1027633"/>
            <a:ext cx="193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Niveaustufen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59872" y="977048"/>
            <a:ext cx="456565" cy="1355090"/>
          </a:xfrm>
          <a:custGeom>
            <a:avLst/>
            <a:gdLst/>
            <a:ahLst/>
            <a:cxnLst/>
            <a:rect l="l" t="t" r="r" b="b"/>
            <a:pathLst>
              <a:path w="456565" h="1355089">
                <a:moveTo>
                  <a:pt x="0" y="0"/>
                </a:moveTo>
                <a:lnTo>
                  <a:pt x="0" y="1314068"/>
                </a:lnTo>
                <a:lnTo>
                  <a:pt x="177515" y="1355052"/>
                </a:lnTo>
                <a:lnTo>
                  <a:pt x="188667" y="1355052"/>
                </a:lnTo>
                <a:lnTo>
                  <a:pt x="188667" y="268615"/>
                </a:lnTo>
                <a:lnTo>
                  <a:pt x="428981" y="268615"/>
                </a:lnTo>
                <a:lnTo>
                  <a:pt x="407001" y="228347"/>
                </a:lnTo>
                <a:lnTo>
                  <a:pt x="382539" y="192117"/>
                </a:lnTo>
                <a:lnTo>
                  <a:pt x="355011" y="158369"/>
                </a:lnTo>
                <a:lnTo>
                  <a:pt x="324603" y="127307"/>
                </a:lnTo>
                <a:lnTo>
                  <a:pt x="291500" y="99135"/>
                </a:lnTo>
                <a:lnTo>
                  <a:pt x="255891" y="74058"/>
                </a:lnTo>
                <a:lnTo>
                  <a:pt x="217959" y="52279"/>
                </a:lnTo>
                <a:lnTo>
                  <a:pt x="177893" y="34002"/>
                </a:lnTo>
                <a:lnTo>
                  <a:pt x="135878" y="19432"/>
                </a:lnTo>
                <a:lnTo>
                  <a:pt x="92099" y="8772"/>
                </a:lnTo>
                <a:lnTo>
                  <a:pt x="46745" y="2227"/>
                </a:lnTo>
                <a:lnTo>
                  <a:pt x="0" y="0"/>
                </a:lnTo>
                <a:close/>
              </a:path>
              <a:path w="456565" h="1355089">
                <a:moveTo>
                  <a:pt x="428981" y="268615"/>
                </a:moveTo>
                <a:lnTo>
                  <a:pt x="188667" y="268615"/>
                </a:lnTo>
                <a:lnTo>
                  <a:pt x="224323" y="302445"/>
                </a:lnTo>
                <a:lnTo>
                  <a:pt x="252661" y="342179"/>
                </a:lnTo>
                <a:lnTo>
                  <a:pt x="273332" y="386780"/>
                </a:lnTo>
                <a:lnTo>
                  <a:pt x="285990" y="435211"/>
                </a:lnTo>
                <a:lnTo>
                  <a:pt x="290286" y="486434"/>
                </a:lnTo>
                <a:lnTo>
                  <a:pt x="456274" y="486434"/>
                </a:lnTo>
                <a:lnTo>
                  <a:pt x="456274" y="338329"/>
                </a:lnTo>
                <a:lnTo>
                  <a:pt x="445981" y="307439"/>
                </a:lnTo>
                <a:lnTo>
                  <a:pt x="428981" y="268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4059" y="882714"/>
            <a:ext cx="479425" cy="1449705"/>
          </a:xfrm>
          <a:custGeom>
            <a:avLst/>
            <a:gdLst/>
            <a:ahLst/>
            <a:cxnLst/>
            <a:rect l="l" t="t" r="r" b="b"/>
            <a:pathLst>
              <a:path w="479425" h="1449705">
                <a:moveTo>
                  <a:pt x="478905" y="261374"/>
                </a:moveTo>
                <a:lnTo>
                  <a:pt x="282990" y="261374"/>
                </a:lnTo>
                <a:lnTo>
                  <a:pt x="282990" y="1449387"/>
                </a:lnTo>
                <a:lnTo>
                  <a:pt x="294570" y="1449387"/>
                </a:lnTo>
                <a:lnTo>
                  <a:pt x="478905" y="1408402"/>
                </a:lnTo>
                <a:lnTo>
                  <a:pt x="478905" y="261374"/>
                </a:lnTo>
                <a:close/>
              </a:path>
              <a:path w="479425" h="1449705">
                <a:moveTo>
                  <a:pt x="478905" y="0"/>
                </a:moveTo>
                <a:lnTo>
                  <a:pt x="429283" y="2429"/>
                </a:lnTo>
                <a:lnTo>
                  <a:pt x="381245" y="9569"/>
                </a:lnTo>
                <a:lnTo>
                  <a:pt x="335014" y="21195"/>
                </a:lnTo>
                <a:lnTo>
                  <a:pt x="290812" y="37086"/>
                </a:lnTo>
                <a:lnTo>
                  <a:pt x="248865" y="57017"/>
                </a:lnTo>
                <a:lnTo>
                  <a:pt x="209393" y="80765"/>
                </a:lnTo>
                <a:lnTo>
                  <a:pt x="172622" y="108108"/>
                </a:lnTo>
                <a:lnTo>
                  <a:pt x="138774" y="138821"/>
                </a:lnTo>
                <a:lnTo>
                  <a:pt x="108071" y="172683"/>
                </a:lnTo>
                <a:lnTo>
                  <a:pt x="80738" y="209469"/>
                </a:lnTo>
                <a:lnTo>
                  <a:pt x="56998" y="248957"/>
                </a:lnTo>
                <a:lnTo>
                  <a:pt x="37074" y="290923"/>
                </a:lnTo>
                <a:lnTo>
                  <a:pt x="21189" y="335144"/>
                </a:lnTo>
                <a:lnTo>
                  <a:pt x="9566" y="381397"/>
                </a:lnTo>
                <a:lnTo>
                  <a:pt x="2428" y="429458"/>
                </a:lnTo>
                <a:lnTo>
                  <a:pt x="0" y="479105"/>
                </a:lnTo>
                <a:lnTo>
                  <a:pt x="188657" y="479105"/>
                </a:lnTo>
                <a:lnTo>
                  <a:pt x="192895" y="428589"/>
                </a:lnTo>
                <a:lnTo>
                  <a:pt x="205145" y="381552"/>
                </a:lnTo>
                <a:lnTo>
                  <a:pt x="224708" y="338001"/>
                </a:lnTo>
                <a:lnTo>
                  <a:pt x="250889" y="297940"/>
                </a:lnTo>
                <a:lnTo>
                  <a:pt x="282990" y="261374"/>
                </a:lnTo>
                <a:lnTo>
                  <a:pt x="478905" y="261374"/>
                </a:lnTo>
                <a:lnTo>
                  <a:pt x="478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87547" y="1463482"/>
            <a:ext cx="196215" cy="868680"/>
          </a:xfrm>
          <a:custGeom>
            <a:avLst/>
            <a:gdLst/>
            <a:ahLst/>
            <a:cxnLst/>
            <a:rect l="l" t="t" r="r" b="b"/>
            <a:pathLst>
              <a:path w="196215" h="868680">
                <a:moveTo>
                  <a:pt x="195943" y="0"/>
                </a:moveTo>
                <a:lnTo>
                  <a:pt x="0" y="0"/>
                </a:lnTo>
                <a:lnTo>
                  <a:pt x="0" y="868618"/>
                </a:lnTo>
                <a:lnTo>
                  <a:pt x="11581" y="868618"/>
                </a:lnTo>
                <a:lnTo>
                  <a:pt x="195943" y="827633"/>
                </a:lnTo>
                <a:lnTo>
                  <a:pt x="195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7299" y="1557865"/>
            <a:ext cx="196215" cy="774700"/>
          </a:xfrm>
          <a:custGeom>
            <a:avLst/>
            <a:gdLst/>
            <a:ahLst/>
            <a:cxnLst/>
            <a:rect l="l" t="t" r="r" b="b"/>
            <a:pathLst>
              <a:path w="196215" h="774700">
                <a:moveTo>
                  <a:pt x="195914" y="0"/>
                </a:moveTo>
                <a:lnTo>
                  <a:pt x="0" y="0"/>
                </a:lnTo>
                <a:lnTo>
                  <a:pt x="0" y="774236"/>
                </a:lnTo>
                <a:lnTo>
                  <a:pt x="11579" y="774236"/>
                </a:lnTo>
                <a:lnTo>
                  <a:pt x="195914" y="733251"/>
                </a:lnTo>
                <a:lnTo>
                  <a:pt x="195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69585" y="1557865"/>
            <a:ext cx="189230" cy="774700"/>
          </a:xfrm>
          <a:custGeom>
            <a:avLst/>
            <a:gdLst/>
            <a:ahLst/>
            <a:cxnLst/>
            <a:rect l="l" t="t" r="r" b="b"/>
            <a:pathLst>
              <a:path w="189229" h="774700">
                <a:moveTo>
                  <a:pt x="188667" y="0"/>
                </a:moveTo>
                <a:lnTo>
                  <a:pt x="0" y="0"/>
                </a:lnTo>
                <a:lnTo>
                  <a:pt x="0" y="733251"/>
                </a:lnTo>
                <a:lnTo>
                  <a:pt x="177515" y="774236"/>
                </a:lnTo>
                <a:lnTo>
                  <a:pt x="188667" y="774236"/>
                </a:lnTo>
                <a:lnTo>
                  <a:pt x="188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79395" y="301935"/>
            <a:ext cx="384810" cy="2030730"/>
          </a:xfrm>
          <a:custGeom>
            <a:avLst/>
            <a:gdLst/>
            <a:ahLst/>
            <a:cxnLst/>
            <a:rect l="l" t="t" r="r" b="b"/>
            <a:pathLst>
              <a:path w="384809" h="2030730">
                <a:moveTo>
                  <a:pt x="384571" y="0"/>
                </a:moveTo>
                <a:lnTo>
                  <a:pt x="188667" y="0"/>
                </a:lnTo>
                <a:lnTo>
                  <a:pt x="188667" y="188668"/>
                </a:lnTo>
                <a:lnTo>
                  <a:pt x="183928" y="242833"/>
                </a:lnTo>
                <a:lnTo>
                  <a:pt x="170305" y="292932"/>
                </a:lnTo>
                <a:lnTo>
                  <a:pt x="148686" y="338454"/>
                </a:lnTo>
                <a:lnTo>
                  <a:pt x="119957" y="378893"/>
                </a:lnTo>
                <a:lnTo>
                  <a:pt x="85008" y="413740"/>
                </a:lnTo>
                <a:lnTo>
                  <a:pt x="44726" y="442485"/>
                </a:lnTo>
                <a:lnTo>
                  <a:pt x="0" y="464622"/>
                </a:lnTo>
                <a:lnTo>
                  <a:pt x="0" y="1989180"/>
                </a:lnTo>
                <a:lnTo>
                  <a:pt x="177515" y="2030165"/>
                </a:lnTo>
                <a:lnTo>
                  <a:pt x="188667" y="2030165"/>
                </a:lnTo>
                <a:lnTo>
                  <a:pt x="188667" y="580778"/>
                </a:lnTo>
                <a:lnTo>
                  <a:pt x="227868" y="547721"/>
                </a:lnTo>
                <a:lnTo>
                  <a:pt x="263129" y="511623"/>
                </a:lnTo>
                <a:lnTo>
                  <a:pt x="294271" y="472661"/>
                </a:lnTo>
                <a:lnTo>
                  <a:pt x="321115" y="431012"/>
                </a:lnTo>
                <a:lnTo>
                  <a:pt x="343481" y="386854"/>
                </a:lnTo>
                <a:lnTo>
                  <a:pt x="361189" y="340363"/>
                </a:lnTo>
                <a:lnTo>
                  <a:pt x="374059" y="291717"/>
                </a:lnTo>
                <a:lnTo>
                  <a:pt x="381914" y="241093"/>
                </a:lnTo>
                <a:lnTo>
                  <a:pt x="384571" y="188668"/>
                </a:lnTo>
                <a:lnTo>
                  <a:pt x="38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97299" y="781041"/>
            <a:ext cx="486409" cy="581025"/>
          </a:xfrm>
          <a:custGeom>
            <a:avLst/>
            <a:gdLst/>
            <a:ahLst/>
            <a:cxnLst/>
            <a:rect l="l" t="t" r="r" b="b"/>
            <a:pathLst>
              <a:path w="486409" h="581025">
                <a:moveTo>
                  <a:pt x="486191" y="0"/>
                </a:moveTo>
                <a:lnTo>
                  <a:pt x="439369" y="2227"/>
                </a:lnTo>
                <a:lnTo>
                  <a:pt x="393806" y="8772"/>
                </a:lnTo>
                <a:lnTo>
                  <a:pt x="349706" y="19432"/>
                </a:lnTo>
                <a:lnTo>
                  <a:pt x="307272" y="34003"/>
                </a:lnTo>
                <a:lnTo>
                  <a:pt x="266708" y="52279"/>
                </a:lnTo>
                <a:lnTo>
                  <a:pt x="228219" y="74058"/>
                </a:lnTo>
                <a:lnTo>
                  <a:pt x="192007" y="99136"/>
                </a:lnTo>
                <a:lnTo>
                  <a:pt x="158277" y="127308"/>
                </a:lnTo>
                <a:lnTo>
                  <a:pt x="127232" y="158370"/>
                </a:lnTo>
                <a:lnTo>
                  <a:pt x="99076" y="192119"/>
                </a:lnTo>
                <a:lnTo>
                  <a:pt x="74013" y="228350"/>
                </a:lnTo>
                <a:lnTo>
                  <a:pt x="52247" y="266860"/>
                </a:lnTo>
                <a:lnTo>
                  <a:pt x="33981" y="307444"/>
                </a:lnTo>
                <a:lnTo>
                  <a:pt x="19420" y="349898"/>
                </a:lnTo>
                <a:lnTo>
                  <a:pt x="8767" y="394019"/>
                </a:lnTo>
                <a:lnTo>
                  <a:pt x="2225" y="439602"/>
                </a:lnTo>
                <a:lnTo>
                  <a:pt x="0" y="486444"/>
                </a:lnTo>
                <a:lnTo>
                  <a:pt x="0" y="580778"/>
                </a:lnTo>
                <a:lnTo>
                  <a:pt x="195914" y="580778"/>
                </a:lnTo>
                <a:lnTo>
                  <a:pt x="195914" y="486444"/>
                </a:lnTo>
                <a:lnTo>
                  <a:pt x="199731" y="439504"/>
                </a:lnTo>
                <a:lnTo>
                  <a:pt x="210775" y="394913"/>
                </a:lnTo>
                <a:lnTo>
                  <a:pt x="228437" y="353281"/>
                </a:lnTo>
                <a:lnTo>
                  <a:pt x="252107" y="315218"/>
                </a:lnTo>
                <a:lnTo>
                  <a:pt x="281177" y="281337"/>
                </a:lnTo>
                <a:lnTo>
                  <a:pt x="315037" y="252246"/>
                </a:lnTo>
                <a:lnTo>
                  <a:pt x="353078" y="228557"/>
                </a:lnTo>
                <a:lnTo>
                  <a:pt x="394690" y="210880"/>
                </a:lnTo>
                <a:lnTo>
                  <a:pt x="439264" y="199826"/>
                </a:lnTo>
                <a:lnTo>
                  <a:pt x="486191" y="196006"/>
                </a:lnTo>
                <a:lnTo>
                  <a:pt x="486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63967" y="490604"/>
            <a:ext cx="384810" cy="392430"/>
          </a:xfrm>
          <a:custGeom>
            <a:avLst/>
            <a:gdLst/>
            <a:ahLst/>
            <a:cxnLst/>
            <a:rect l="l" t="t" r="r" b="b"/>
            <a:pathLst>
              <a:path w="384809" h="392430">
                <a:moveTo>
                  <a:pt x="195904" y="0"/>
                </a:moveTo>
                <a:lnTo>
                  <a:pt x="150777" y="5147"/>
                </a:lnTo>
                <a:lnTo>
                  <a:pt x="109461" y="19825"/>
                </a:lnTo>
                <a:lnTo>
                  <a:pt x="73098" y="42889"/>
                </a:lnTo>
                <a:lnTo>
                  <a:pt x="42829" y="73194"/>
                </a:lnTo>
                <a:lnTo>
                  <a:pt x="19796" y="109595"/>
                </a:lnTo>
                <a:lnTo>
                  <a:pt x="5139" y="150946"/>
                </a:lnTo>
                <a:lnTo>
                  <a:pt x="0" y="196103"/>
                </a:lnTo>
                <a:lnTo>
                  <a:pt x="5139" y="241223"/>
                </a:lnTo>
                <a:lnTo>
                  <a:pt x="19796" y="282549"/>
                </a:lnTo>
                <a:lnTo>
                  <a:pt x="42829" y="318932"/>
                </a:lnTo>
                <a:lnTo>
                  <a:pt x="73098" y="349227"/>
                </a:lnTo>
                <a:lnTo>
                  <a:pt x="109461" y="372286"/>
                </a:lnTo>
                <a:lnTo>
                  <a:pt x="150777" y="386962"/>
                </a:lnTo>
                <a:lnTo>
                  <a:pt x="195904" y="392109"/>
                </a:lnTo>
                <a:lnTo>
                  <a:pt x="240631" y="386962"/>
                </a:lnTo>
                <a:lnTo>
                  <a:pt x="280913" y="372286"/>
                </a:lnTo>
                <a:lnTo>
                  <a:pt x="315862" y="349227"/>
                </a:lnTo>
                <a:lnTo>
                  <a:pt x="344591" y="318932"/>
                </a:lnTo>
                <a:lnTo>
                  <a:pt x="366210" y="282549"/>
                </a:lnTo>
                <a:lnTo>
                  <a:pt x="379833" y="241223"/>
                </a:lnTo>
                <a:lnTo>
                  <a:pt x="384571" y="196103"/>
                </a:lnTo>
                <a:lnTo>
                  <a:pt x="379833" y="150946"/>
                </a:lnTo>
                <a:lnTo>
                  <a:pt x="366210" y="109595"/>
                </a:lnTo>
                <a:lnTo>
                  <a:pt x="344591" y="73194"/>
                </a:lnTo>
                <a:lnTo>
                  <a:pt x="315862" y="42889"/>
                </a:lnTo>
                <a:lnTo>
                  <a:pt x="280913" y="19825"/>
                </a:lnTo>
                <a:lnTo>
                  <a:pt x="240631" y="5147"/>
                </a:lnTo>
                <a:lnTo>
                  <a:pt x="195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9108" y="301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88667" y="0"/>
                </a:moveTo>
                <a:lnTo>
                  <a:pt x="139440" y="6418"/>
                </a:lnTo>
                <a:lnTo>
                  <a:pt x="94631" y="24732"/>
                </a:lnTo>
                <a:lnTo>
                  <a:pt x="56262" y="53527"/>
                </a:lnTo>
                <a:lnTo>
                  <a:pt x="26352" y="91391"/>
                </a:lnTo>
                <a:lnTo>
                  <a:pt x="6925" y="136909"/>
                </a:lnTo>
                <a:lnTo>
                  <a:pt x="0" y="188668"/>
                </a:lnTo>
                <a:lnTo>
                  <a:pt x="5123" y="233824"/>
                </a:lnTo>
                <a:lnTo>
                  <a:pt x="19644" y="275176"/>
                </a:lnTo>
                <a:lnTo>
                  <a:pt x="42290" y="311576"/>
                </a:lnTo>
                <a:lnTo>
                  <a:pt x="71788" y="341881"/>
                </a:lnTo>
                <a:lnTo>
                  <a:pt x="106865" y="364946"/>
                </a:lnTo>
                <a:lnTo>
                  <a:pt x="146249" y="379624"/>
                </a:lnTo>
                <a:lnTo>
                  <a:pt x="188667" y="384771"/>
                </a:lnTo>
                <a:lnTo>
                  <a:pt x="233794" y="379624"/>
                </a:lnTo>
                <a:lnTo>
                  <a:pt x="275110" y="364946"/>
                </a:lnTo>
                <a:lnTo>
                  <a:pt x="311473" y="341881"/>
                </a:lnTo>
                <a:lnTo>
                  <a:pt x="341742" y="311576"/>
                </a:lnTo>
                <a:lnTo>
                  <a:pt x="364775" y="275176"/>
                </a:lnTo>
                <a:lnTo>
                  <a:pt x="379432" y="233824"/>
                </a:lnTo>
                <a:lnTo>
                  <a:pt x="384571" y="188668"/>
                </a:lnTo>
                <a:lnTo>
                  <a:pt x="379432" y="143954"/>
                </a:lnTo>
                <a:lnTo>
                  <a:pt x="364775" y="103676"/>
                </a:lnTo>
                <a:lnTo>
                  <a:pt x="341742" y="68726"/>
                </a:lnTo>
                <a:lnTo>
                  <a:pt x="311473" y="39994"/>
                </a:lnTo>
                <a:lnTo>
                  <a:pt x="275110" y="18368"/>
                </a:lnTo>
                <a:lnTo>
                  <a:pt x="233794" y="4740"/>
                </a:lnTo>
                <a:lnTo>
                  <a:pt x="188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7051" y="396269"/>
            <a:ext cx="392430" cy="384810"/>
          </a:xfrm>
          <a:custGeom>
            <a:avLst/>
            <a:gdLst/>
            <a:ahLst/>
            <a:cxnLst/>
            <a:rect l="l" t="t" r="r" b="b"/>
            <a:pathLst>
              <a:path w="392429" h="384809">
                <a:moveTo>
                  <a:pt x="195914" y="0"/>
                </a:moveTo>
                <a:lnTo>
                  <a:pt x="150792" y="5141"/>
                </a:lnTo>
                <a:lnTo>
                  <a:pt x="109477" y="19806"/>
                </a:lnTo>
                <a:lnTo>
                  <a:pt x="73112" y="42851"/>
                </a:lnTo>
                <a:lnTo>
                  <a:pt x="42839" y="73136"/>
                </a:lnTo>
                <a:lnTo>
                  <a:pt x="19801" y="109518"/>
                </a:lnTo>
                <a:lnTo>
                  <a:pt x="5140" y="150855"/>
                </a:lnTo>
                <a:lnTo>
                  <a:pt x="0" y="196006"/>
                </a:lnTo>
                <a:lnTo>
                  <a:pt x="5140" y="238476"/>
                </a:lnTo>
                <a:lnTo>
                  <a:pt x="19801" y="277892"/>
                </a:lnTo>
                <a:lnTo>
                  <a:pt x="42839" y="312986"/>
                </a:lnTo>
                <a:lnTo>
                  <a:pt x="73112" y="342489"/>
                </a:lnTo>
                <a:lnTo>
                  <a:pt x="109477" y="365134"/>
                </a:lnTo>
                <a:lnTo>
                  <a:pt x="150792" y="379650"/>
                </a:lnTo>
                <a:lnTo>
                  <a:pt x="195914" y="384771"/>
                </a:lnTo>
                <a:lnTo>
                  <a:pt x="241040" y="379650"/>
                </a:lnTo>
                <a:lnTo>
                  <a:pt x="282357" y="365134"/>
                </a:lnTo>
                <a:lnTo>
                  <a:pt x="318724" y="342489"/>
                </a:lnTo>
                <a:lnTo>
                  <a:pt x="348998" y="312986"/>
                </a:lnTo>
                <a:lnTo>
                  <a:pt x="372037" y="277892"/>
                </a:lnTo>
                <a:lnTo>
                  <a:pt x="386697" y="238476"/>
                </a:lnTo>
                <a:lnTo>
                  <a:pt x="391838" y="196006"/>
                </a:lnTo>
                <a:lnTo>
                  <a:pt x="386697" y="150855"/>
                </a:lnTo>
                <a:lnTo>
                  <a:pt x="372037" y="109518"/>
                </a:lnTo>
                <a:lnTo>
                  <a:pt x="348998" y="73136"/>
                </a:lnTo>
                <a:lnTo>
                  <a:pt x="318724" y="42851"/>
                </a:lnTo>
                <a:lnTo>
                  <a:pt x="282357" y="19806"/>
                </a:lnTo>
                <a:lnTo>
                  <a:pt x="241040" y="5141"/>
                </a:lnTo>
                <a:lnTo>
                  <a:pt x="195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2768" y="1853057"/>
            <a:ext cx="1432560" cy="320040"/>
          </a:xfrm>
          <a:custGeom>
            <a:avLst/>
            <a:gdLst/>
            <a:ahLst/>
            <a:cxnLst/>
            <a:rect l="l" t="t" r="r" b="b"/>
            <a:pathLst>
              <a:path w="1432559" h="320039">
                <a:moveTo>
                  <a:pt x="0" y="320039"/>
                </a:moveTo>
                <a:lnTo>
                  <a:pt x="1432559" y="320039"/>
                </a:lnTo>
                <a:lnTo>
                  <a:pt x="1432559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4786" y="1884934"/>
            <a:ext cx="8164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drei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unterschiedlichen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Niveaustufen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410" y="2483992"/>
            <a:ext cx="4984115" cy="3321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grundlegendes 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3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G 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6660" y="2483992"/>
            <a:ext cx="235204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786" y="2831719"/>
            <a:ext cx="827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Werkrealschule,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7410" y="3430396"/>
            <a:ext cx="4954905" cy="3327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  <a:tabLst>
                <a:tab pos="3657600" algn="l"/>
              </a:tabLst>
            </a:pP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mittleres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A2522"/>
                </a:solidFill>
                <a:latin typeface="Arial"/>
                <a:cs typeface="Arial"/>
              </a:rPr>
              <a:t>M	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7704" y="3430396"/>
            <a:ext cx="217678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786" y="3778377"/>
            <a:ext cx="652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7410" y="4376801"/>
            <a:ext cx="4843145" cy="3327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  <a:tabLst>
                <a:tab pos="3657600" algn="l"/>
              </a:tabLst>
            </a:pP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erweitertes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2A2522"/>
                </a:solidFill>
                <a:latin typeface="Arial"/>
                <a:cs typeface="Arial"/>
              </a:rPr>
              <a:t>E	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6453" y="4376801"/>
            <a:ext cx="394716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Allgemeinen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800" b="1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(Abitur)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4786" y="4725161"/>
            <a:ext cx="711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Gymnasium)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9272" y="6296659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7420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Arial"/>
                <a:cs typeface="Arial"/>
              </a:rPr>
              <a:t>Potenzialtest </a:t>
            </a:r>
            <a:r>
              <a:rPr sz="2400" spc="-10" dirty="0">
                <a:latin typeface="Arial"/>
                <a:cs typeface="Arial"/>
              </a:rPr>
              <a:t>für den </a:t>
            </a:r>
            <a:r>
              <a:rPr sz="2400" spc="-5" dirty="0">
                <a:latin typeface="Arial"/>
                <a:cs typeface="Arial"/>
              </a:rPr>
              <a:t>Übergang </a:t>
            </a:r>
            <a:r>
              <a:rPr sz="2400" dirty="0">
                <a:latin typeface="Arial"/>
                <a:cs typeface="Arial"/>
              </a:rPr>
              <a:t>auf </a:t>
            </a:r>
            <a:r>
              <a:rPr sz="2400" spc="-25" dirty="0">
                <a:latin typeface="Arial"/>
                <a:cs typeface="Arial"/>
              </a:rPr>
              <a:t>das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Gymnasium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8213" y="536077"/>
            <a:ext cx="540385" cy="541020"/>
          </a:xfrm>
          <a:custGeom>
            <a:avLst/>
            <a:gdLst/>
            <a:ahLst/>
            <a:cxnLst/>
            <a:rect l="l" t="t" r="r" b="b"/>
            <a:pathLst>
              <a:path w="540384" h="541019">
                <a:moveTo>
                  <a:pt x="175489" y="0"/>
                </a:moveTo>
                <a:lnTo>
                  <a:pt x="0" y="40605"/>
                </a:lnTo>
                <a:lnTo>
                  <a:pt x="5780" y="88871"/>
                </a:lnTo>
                <a:lnTo>
                  <a:pt x="15839" y="135812"/>
                </a:lnTo>
                <a:lnTo>
                  <a:pt x="29970" y="181221"/>
                </a:lnTo>
                <a:lnTo>
                  <a:pt x="47967" y="224891"/>
                </a:lnTo>
                <a:lnTo>
                  <a:pt x="69624" y="266616"/>
                </a:lnTo>
                <a:lnTo>
                  <a:pt x="94735" y="306189"/>
                </a:lnTo>
                <a:lnTo>
                  <a:pt x="123094" y="343405"/>
                </a:lnTo>
                <a:lnTo>
                  <a:pt x="154494" y="378056"/>
                </a:lnTo>
                <a:lnTo>
                  <a:pt x="188730" y="409937"/>
                </a:lnTo>
                <a:lnTo>
                  <a:pt x="225596" y="438840"/>
                </a:lnTo>
                <a:lnTo>
                  <a:pt x="264885" y="464559"/>
                </a:lnTo>
                <a:lnTo>
                  <a:pt x="306392" y="486888"/>
                </a:lnTo>
                <a:lnTo>
                  <a:pt x="349910" y="505620"/>
                </a:lnTo>
                <a:lnTo>
                  <a:pt x="395233" y="520549"/>
                </a:lnTo>
                <a:lnTo>
                  <a:pt x="442155" y="531468"/>
                </a:lnTo>
                <a:lnTo>
                  <a:pt x="490470" y="538171"/>
                </a:lnTo>
                <a:lnTo>
                  <a:pt x="539972" y="540451"/>
                </a:lnTo>
                <a:lnTo>
                  <a:pt x="539972" y="364822"/>
                </a:lnTo>
                <a:lnTo>
                  <a:pt x="490264" y="361515"/>
                </a:lnTo>
                <a:lnTo>
                  <a:pt x="442665" y="351873"/>
                </a:lnTo>
                <a:lnTo>
                  <a:pt x="397597" y="336319"/>
                </a:lnTo>
                <a:lnTo>
                  <a:pt x="355482" y="315276"/>
                </a:lnTo>
                <a:lnTo>
                  <a:pt x="316741" y="289166"/>
                </a:lnTo>
                <a:lnTo>
                  <a:pt x="281797" y="258412"/>
                </a:lnTo>
                <a:lnTo>
                  <a:pt x="251072" y="223435"/>
                </a:lnTo>
                <a:lnTo>
                  <a:pt x="224987" y="184658"/>
                </a:lnTo>
                <a:lnTo>
                  <a:pt x="203964" y="142504"/>
                </a:lnTo>
                <a:lnTo>
                  <a:pt x="188426" y="97395"/>
                </a:lnTo>
                <a:lnTo>
                  <a:pt x="178793" y="49752"/>
                </a:lnTo>
                <a:lnTo>
                  <a:pt x="175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3672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182264" y="0"/>
                </a:moveTo>
                <a:lnTo>
                  <a:pt x="0" y="0"/>
                </a:lnTo>
                <a:lnTo>
                  <a:pt x="0" y="270136"/>
                </a:lnTo>
                <a:lnTo>
                  <a:pt x="182264" y="270136"/>
                </a:lnTo>
                <a:lnTo>
                  <a:pt x="182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5867" y="900900"/>
            <a:ext cx="182245" cy="270510"/>
          </a:xfrm>
          <a:custGeom>
            <a:avLst/>
            <a:gdLst/>
            <a:ahLst/>
            <a:cxnLst/>
            <a:rect l="l" t="t" r="r" b="b"/>
            <a:pathLst>
              <a:path w="182245" h="270509">
                <a:moveTo>
                  <a:pt x="0" y="270136"/>
                </a:moveTo>
                <a:lnTo>
                  <a:pt x="182228" y="270136"/>
                </a:lnTo>
                <a:lnTo>
                  <a:pt x="182228" y="0"/>
                </a:lnTo>
                <a:lnTo>
                  <a:pt x="0" y="0"/>
                </a:lnTo>
                <a:lnTo>
                  <a:pt x="0" y="270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3591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0" y="270136"/>
                </a:moveTo>
                <a:lnTo>
                  <a:pt x="182318" y="270136"/>
                </a:lnTo>
                <a:lnTo>
                  <a:pt x="182318" y="0"/>
                </a:lnTo>
                <a:lnTo>
                  <a:pt x="0" y="0"/>
                </a:lnTo>
                <a:lnTo>
                  <a:pt x="0" y="270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5909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28" y="0"/>
                </a:moveTo>
                <a:lnTo>
                  <a:pt x="0" y="0"/>
                </a:lnTo>
                <a:lnTo>
                  <a:pt x="0" y="540370"/>
                </a:lnTo>
                <a:lnTo>
                  <a:pt x="182228" y="499845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03702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37" y="0"/>
                </a:moveTo>
                <a:lnTo>
                  <a:pt x="0" y="0"/>
                </a:lnTo>
                <a:lnTo>
                  <a:pt x="0" y="540370"/>
                </a:lnTo>
                <a:lnTo>
                  <a:pt x="182237" y="499845"/>
                </a:lnTo>
                <a:lnTo>
                  <a:pt x="182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15954" y="1258895"/>
            <a:ext cx="1890395" cy="182880"/>
          </a:xfrm>
          <a:custGeom>
            <a:avLst/>
            <a:gdLst/>
            <a:ahLst/>
            <a:cxnLst/>
            <a:rect l="l" t="t" r="r" b="b"/>
            <a:pathLst>
              <a:path w="1890395" h="182880">
                <a:moveTo>
                  <a:pt x="0" y="182357"/>
                </a:moveTo>
                <a:lnTo>
                  <a:pt x="1889886" y="182357"/>
                </a:lnTo>
                <a:lnTo>
                  <a:pt x="1889886" y="0"/>
                </a:lnTo>
                <a:lnTo>
                  <a:pt x="0" y="0"/>
                </a:lnTo>
                <a:lnTo>
                  <a:pt x="0" y="182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3687" y="448307"/>
            <a:ext cx="364490" cy="358140"/>
          </a:xfrm>
          <a:custGeom>
            <a:avLst/>
            <a:gdLst/>
            <a:ahLst/>
            <a:cxnLst/>
            <a:rect l="l" t="t" r="r" b="b"/>
            <a:pathLst>
              <a:path w="364490" h="358140">
                <a:moveTo>
                  <a:pt x="182237" y="0"/>
                </a:moveTo>
                <a:lnTo>
                  <a:pt x="133585" y="6471"/>
                </a:lnTo>
                <a:lnTo>
                  <a:pt x="89995" y="24761"/>
                </a:lnTo>
                <a:lnTo>
                  <a:pt x="53153" y="53182"/>
                </a:lnTo>
                <a:lnTo>
                  <a:pt x="24748" y="90048"/>
                </a:lnTo>
                <a:lnTo>
                  <a:pt x="6468" y="133672"/>
                </a:lnTo>
                <a:lnTo>
                  <a:pt x="0" y="182366"/>
                </a:lnTo>
                <a:lnTo>
                  <a:pt x="6468" y="228222"/>
                </a:lnTo>
                <a:lnTo>
                  <a:pt x="24748" y="269943"/>
                </a:lnTo>
                <a:lnTo>
                  <a:pt x="53153" y="305654"/>
                </a:lnTo>
                <a:lnTo>
                  <a:pt x="89995" y="333483"/>
                </a:lnTo>
                <a:lnTo>
                  <a:pt x="133585" y="351555"/>
                </a:lnTo>
                <a:lnTo>
                  <a:pt x="182237" y="357995"/>
                </a:lnTo>
                <a:lnTo>
                  <a:pt x="230890" y="351555"/>
                </a:lnTo>
                <a:lnTo>
                  <a:pt x="274478" y="333483"/>
                </a:lnTo>
                <a:lnTo>
                  <a:pt x="311315" y="305654"/>
                </a:lnTo>
                <a:lnTo>
                  <a:pt x="339714" y="269943"/>
                </a:lnTo>
                <a:lnTo>
                  <a:pt x="357989" y="228222"/>
                </a:lnTo>
                <a:lnTo>
                  <a:pt x="364456" y="182366"/>
                </a:lnTo>
                <a:lnTo>
                  <a:pt x="357989" y="133672"/>
                </a:lnTo>
                <a:lnTo>
                  <a:pt x="339714" y="90048"/>
                </a:lnTo>
                <a:lnTo>
                  <a:pt x="311315" y="53182"/>
                </a:lnTo>
                <a:lnTo>
                  <a:pt x="274478" y="24761"/>
                </a:lnTo>
                <a:lnTo>
                  <a:pt x="230890" y="6471"/>
                </a:lnTo>
                <a:lnTo>
                  <a:pt x="182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3660" y="448307"/>
            <a:ext cx="364490" cy="358140"/>
          </a:xfrm>
          <a:custGeom>
            <a:avLst/>
            <a:gdLst/>
            <a:ahLst/>
            <a:cxnLst/>
            <a:rect l="l" t="t" r="r" b="b"/>
            <a:pathLst>
              <a:path w="364490" h="358140">
                <a:moveTo>
                  <a:pt x="182228" y="0"/>
                </a:moveTo>
                <a:lnTo>
                  <a:pt x="133570" y="6471"/>
                </a:lnTo>
                <a:lnTo>
                  <a:pt x="89980" y="24761"/>
                </a:lnTo>
                <a:lnTo>
                  <a:pt x="53142" y="53182"/>
                </a:lnTo>
                <a:lnTo>
                  <a:pt x="24742" y="90048"/>
                </a:lnTo>
                <a:lnTo>
                  <a:pt x="6466" y="133672"/>
                </a:lnTo>
                <a:lnTo>
                  <a:pt x="0" y="182366"/>
                </a:lnTo>
                <a:lnTo>
                  <a:pt x="6466" y="228222"/>
                </a:lnTo>
                <a:lnTo>
                  <a:pt x="24742" y="269943"/>
                </a:lnTo>
                <a:lnTo>
                  <a:pt x="53142" y="305654"/>
                </a:lnTo>
                <a:lnTo>
                  <a:pt x="89980" y="333483"/>
                </a:lnTo>
                <a:lnTo>
                  <a:pt x="133570" y="351555"/>
                </a:lnTo>
                <a:lnTo>
                  <a:pt x="182228" y="357995"/>
                </a:lnTo>
                <a:lnTo>
                  <a:pt x="230885" y="351555"/>
                </a:lnTo>
                <a:lnTo>
                  <a:pt x="274476" y="333483"/>
                </a:lnTo>
                <a:lnTo>
                  <a:pt x="311314" y="305654"/>
                </a:lnTo>
                <a:lnTo>
                  <a:pt x="339713" y="269943"/>
                </a:lnTo>
                <a:lnTo>
                  <a:pt x="357989" y="228222"/>
                </a:lnTo>
                <a:lnTo>
                  <a:pt x="364456" y="182366"/>
                </a:lnTo>
                <a:lnTo>
                  <a:pt x="357989" y="133672"/>
                </a:lnTo>
                <a:lnTo>
                  <a:pt x="339713" y="90048"/>
                </a:lnTo>
                <a:lnTo>
                  <a:pt x="311314" y="53182"/>
                </a:lnTo>
                <a:lnTo>
                  <a:pt x="274476" y="24761"/>
                </a:lnTo>
                <a:lnTo>
                  <a:pt x="230885" y="6471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56068" y="4271645"/>
            <a:ext cx="3035935" cy="320040"/>
          </a:xfrm>
          <a:custGeom>
            <a:avLst/>
            <a:gdLst/>
            <a:ahLst/>
            <a:cxnLst/>
            <a:rect l="l" t="t" r="r" b="b"/>
            <a:pathLst>
              <a:path w="3035934" h="320039">
                <a:moveTo>
                  <a:pt x="0" y="320039"/>
                </a:moveTo>
                <a:lnTo>
                  <a:pt x="3035807" y="320039"/>
                </a:lnTo>
                <a:lnTo>
                  <a:pt x="3035807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7686" y="1423161"/>
            <a:ext cx="764794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247015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keine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ausgesprochen</a:t>
            </a:r>
            <a:r>
              <a:rPr sz="18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werden, 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ist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Teilnahme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b="1" spc="-3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möglich.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A2522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Ergebnis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Potenzialtests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entscheidet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dann abschließend</a:t>
            </a:r>
            <a:r>
              <a:rPr sz="1800" b="1" spc="-3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über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5349" y="2698876"/>
            <a:ext cx="501586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Möglichkeit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Aufnahme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r>
              <a:rPr sz="1800" b="1" spc="-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Gymnasium.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786" y="3316605"/>
            <a:ext cx="9501505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 marR="906144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Test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wird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vom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Institut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Bildungsanalysen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(IBBW) 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wissenschaftlicher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-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erstellt.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A2522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640080" indent="-285115">
              <a:lnSpc>
                <a:spcPct val="100000"/>
              </a:lnSpc>
              <a:buChar char="•"/>
              <a:tabLst>
                <a:tab pos="640080" algn="l"/>
                <a:tab pos="640715" algn="l"/>
              </a:tabLst>
            </a:pP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Er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umfasst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Fächer </a:t>
            </a:r>
            <a:r>
              <a:rPr sz="1800" b="1" spc="25" dirty="0">
                <a:solidFill>
                  <a:srgbClr val="2A2522"/>
                </a:solidFill>
                <a:latin typeface="Arial"/>
                <a:cs typeface="Arial"/>
              </a:rPr>
              <a:t>Mathematik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Deutsch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800" spc="-3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überfachliche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A2522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640080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Gymnasien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 err="1">
                <a:solidFill>
                  <a:srgbClr val="2A2522"/>
                </a:solidFill>
                <a:latin typeface="Arial"/>
                <a:cs typeface="Arial"/>
              </a:rPr>
              <a:t>abgelegt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 err="1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Weitere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Informationen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rechtzeitig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Verfügung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gestellt.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6225" y="6296659"/>
            <a:ext cx="90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Zeitlicher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Überblick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0831" y="1484375"/>
            <a:ext cx="3639820" cy="4465320"/>
          </a:xfrm>
          <a:custGeom>
            <a:avLst/>
            <a:gdLst/>
            <a:ahLst/>
            <a:cxnLst/>
            <a:rect l="l" t="t" r="r" b="b"/>
            <a:pathLst>
              <a:path w="3639820" h="4465320">
                <a:moveTo>
                  <a:pt x="0" y="4465320"/>
                </a:moveTo>
                <a:lnTo>
                  <a:pt x="3639312" y="4465320"/>
                </a:lnTo>
                <a:lnTo>
                  <a:pt x="3639312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410" y="2261235"/>
            <a:ext cx="3601720" cy="320040"/>
          </a:xfrm>
          <a:custGeom>
            <a:avLst/>
            <a:gdLst/>
            <a:ahLst/>
            <a:cxnLst/>
            <a:rect l="l" t="t" r="r" b="b"/>
            <a:pathLst>
              <a:path w="3601720" h="320039">
                <a:moveTo>
                  <a:pt x="0" y="320039"/>
                </a:moveTo>
                <a:lnTo>
                  <a:pt x="3601212" y="320039"/>
                </a:lnTo>
                <a:lnTo>
                  <a:pt x="360121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7410" y="4784978"/>
            <a:ext cx="5369560" cy="320040"/>
          </a:xfrm>
          <a:custGeom>
            <a:avLst/>
            <a:gdLst/>
            <a:ahLst/>
            <a:cxnLst/>
            <a:rect l="l" t="t" r="r" b="b"/>
            <a:pathLst>
              <a:path w="5369560" h="320039">
                <a:moveTo>
                  <a:pt x="0" y="320040"/>
                </a:moveTo>
                <a:lnTo>
                  <a:pt x="5369052" y="320040"/>
                </a:lnTo>
                <a:lnTo>
                  <a:pt x="5369052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56269" y="2261107"/>
            <a:ext cx="1117600" cy="320040"/>
          </a:xfrm>
          <a:custGeom>
            <a:avLst/>
            <a:gdLst/>
            <a:ahLst/>
            <a:cxnLst/>
            <a:rect l="l" t="t" r="r" b="b"/>
            <a:pathLst>
              <a:path w="1117600" h="320039">
                <a:moveTo>
                  <a:pt x="0" y="320039"/>
                </a:moveTo>
                <a:lnTo>
                  <a:pt x="1117092" y="320039"/>
                </a:lnTo>
                <a:lnTo>
                  <a:pt x="111709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6269" y="4784852"/>
            <a:ext cx="1591310" cy="320040"/>
          </a:xfrm>
          <a:custGeom>
            <a:avLst/>
            <a:gdLst/>
            <a:ahLst/>
            <a:cxnLst/>
            <a:rect l="l" t="t" r="r" b="b"/>
            <a:pathLst>
              <a:path w="1591309" h="320039">
                <a:moveTo>
                  <a:pt x="0" y="320040"/>
                </a:moveTo>
                <a:lnTo>
                  <a:pt x="1591055" y="320040"/>
                </a:lnTo>
                <a:lnTo>
                  <a:pt x="1591055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75085"/>
              </p:ext>
            </p:extLst>
          </p:nvPr>
        </p:nvGraphicFramePr>
        <p:xfrm>
          <a:off x="691895" y="1481327"/>
          <a:ext cx="11125199" cy="4465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03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Informationsabend</a:t>
                      </a:r>
                      <a:r>
                        <a:rPr sz="1800" spc="-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</a:t>
                      </a:r>
                      <a:r>
                        <a:rPr sz="1800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-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den</a:t>
                      </a:r>
                      <a:r>
                        <a:rPr sz="1800" spc="-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-8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de-DE" sz="1800" spc="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22.</a:t>
                      </a:r>
                      <a:r>
                        <a:rPr lang="de-DE" sz="1800" spc="45" baseline="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Oktober 2024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b="1" spc="-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Kompass </a:t>
                      </a:r>
                      <a:r>
                        <a:rPr sz="1800" b="1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1800" b="1" spc="2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20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Kompetenzmessung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lang="de-DE" sz="1800" b="1" spc="-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19.</a:t>
                      </a:r>
                      <a:r>
                        <a:rPr lang="de-DE" sz="1800" b="1" spc="-5" baseline="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November + 20. November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Erstellung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-1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r>
                        <a:rPr lang="de-DE"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03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Beratung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Eltern </a:t>
                      </a:r>
                      <a:r>
                        <a:rPr sz="1800" spc="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durch 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800" spc="-3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Grundschullehrkräfte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Dezember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1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Ausgabe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Halbjahresinformation 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-3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Ende </a:t>
                      </a:r>
                      <a:r>
                        <a:rPr sz="1800" spc="-2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1.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Schulhalbjahr </a:t>
                      </a:r>
                      <a:r>
                        <a:rPr sz="1800" spc="2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800" spc="-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800" spc="-3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Februar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Potenzialtest </a:t>
                      </a: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für die Aufnahme </a:t>
                      </a:r>
                      <a:r>
                        <a:rPr sz="1800" b="1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800" b="1" spc="-3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Gymnasium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de-DE" sz="1400" b="1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18.</a:t>
                      </a:r>
                      <a:r>
                        <a:rPr lang="de-DE" sz="1400" b="1" spc="-20" baseline="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F</a:t>
                      </a:r>
                      <a:r>
                        <a:rPr lang="de-DE" sz="1400" b="1" spc="-2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ebruar 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Anmeldung </a:t>
                      </a:r>
                      <a:r>
                        <a:rPr sz="1800" spc="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800" spc="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einer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-30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lang="de-DE" sz="1800" spc="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11.</a:t>
                      </a:r>
                      <a:r>
                        <a:rPr lang="de-DE" sz="1800" spc="15" baseline="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März +12. März 2025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217063" y="2270770"/>
            <a:ext cx="3489162" cy="338554"/>
          </a:xfrm>
          <a:prstGeom prst="rect">
            <a:avLst/>
          </a:prstGeom>
          <a:solidFill>
            <a:srgbClr val="D6D2D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19. November + 20. November 2024</a:t>
            </a:r>
          </a:p>
        </p:txBody>
      </p:sp>
      <p:sp>
        <p:nvSpPr>
          <p:cNvPr id="13" name="Rechteck 12"/>
          <p:cNvSpPr/>
          <p:nvPr/>
        </p:nvSpPr>
        <p:spPr>
          <a:xfrm>
            <a:off x="8256269" y="2261107"/>
            <a:ext cx="122993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701" y="629665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1420748"/>
            <a:ext cx="484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Eltern </a:t>
            </a:r>
            <a:r>
              <a:rPr sz="2400" spc="-25" dirty="0">
                <a:latin typeface="Arial"/>
                <a:cs typeface="Arial"/>
              </a:rPr>
              <a:t>und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Erziehungsberechtigte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686" y="2137664"/>
            <a:ext cx="854773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1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Kind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Anspruch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sonderpädagogisches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hat,</a:t>
            </a:r>
            <a:endParaRPr sz="18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voraussichtlich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auch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fortbesteht,</a:t>
            </a:r>
            <a:endParaRPr sz="18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inklusives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-3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wünschen,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86" y="3920997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werden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gebeten,</a:t>
            </a:r>
            <a:r>
              <a:rPr sz="18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8032" y="3888613"/>
            <a:ext cx="634746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zeitnah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zuständige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Staatliche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Schulamt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b="1" spc="-3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wenden.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1929</Words>
  <Application>Microsoft Office PowerPoint</Application>
  <PresentationFormat>Breitbild</PresentationFormat>
  <Paragraphs>402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PowerPoint-Präsentation</vt:lpstr>
      <vt:lpstr>Inhalt</vt:lpstr>
      <vt:lpstr>PowerPoint-Präsentation</vt:lpstr>
      <vt:lpstr>Aufnahmeverfahren</vt:lpstr>
      <vt:lpstr>Ab dem Schuljahr 2024/2025 ist</vt:lpstr>
      <vt:lpstr>Niveaustufen</vt:lpstr>
      <vt:lpstr>Potenzialtest für den Übergang auf das Gymnasium</vt:lpstr>
      <vt:lpstr>Zeitlicher Überblick</vt:lpstr>
      <vt:lpstr>Eltern und Erziehungsberechtigte</vt:lpstr>
      <vt:lpstr>PowerPoint-Präsentation</vt:lpstr>
      <vt:lpstr>Werkrealschule Realschule Gymnasium</vt:lpstr>
      <vt:lpstr>Die Werkrealschule</vt:lpstr>
      <vt:lpstr>Die Realschule</vt:lpstr>
      <vt:lpstr>PowerPoint-Präsentation</vt:lpstr>
      <vt:lpstr>Das Gymnasium</vt:lpstr>
      <vt:lpstr>PowerPoint-Präsentation</vt:lpstr>
      <vt:lpstr>Die Gemeinschaftsschule</vt:lpstr>
      <vt:lpstr>Philipp-Matthäus-Hahn Gemeinschaftsschule Lernangebote - Lernen auf allen Niveaus möglich (G, M, E) - Sprachenwahl: Englisch, Französisch (ab Klasse 6) - Wahlpflichtfach Wahl ab Klasse 7: AES (Alltagskultur, Ernährung, Soziales), Technik oder Französisch, falls   in Klasse 6 gewählt - Profilfachwahl ab Klasse 8: NWT (Naturwissenschaft und Technik) oder Sport   Entscheidung über Abschluss: in Klasse 8  Schule als Lebensraum - Ganztag an 4 Tagen, Ausflüge, Exkursionen, Schullandheimaufenthalte - Demokratiebildung - Berufsorientierung ab Klasse 7   Aktuelle Informationen über:  www.pmh-schule.de</vt:lpstr>
      <vt:lpstr>PowerPoint-Präsentation</vt:lpstr>
      <vt:lpstr>Das Sonderpädagogische Bildungs- und Beratungszentrum</vt:lpstr>
      <vt:lpstr>PowerPoint-Präsentation</vt:lpstr>
      <vt:lpstr>Kein Abschluss ohne Anschluss:  Bildungswege in Baden-Württemberg</vt:lpstr>
      <vt:lpstr>PowerPoint-Präsentation</vt:lpstr>
      <vt:lpstr>PowerPoint-Präsentation</vt:lpstr>
      <vt:lpstr>PowerPoint-Präsentation</vt:lpstr>
      <vt:lpstr>Der Weg in die weiterführende Schule</vt:lpstr>
      <vt:lpstr>Erforderliche Dokumente</vt:lpstr>
      <vt:lpstr>PowerPoint-Präsentation</vt:lpstr>
      <vt:lpstr>PowerPoint-Präsentation</vt:lpstr>
      <vt:lpstr>Weitere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Mühlthaler, Christoph</dc:creator>
  <cp:lastModifiedBy>lehreradmin</cp:lastModifiedBy>
  <cp:revision>32</cp:revision>
  <dcterms:created xsi:type="dcterms:W3CDTF">2024-10-08T07:43:18Z</dcterms:created>
  <dcterms:modified xsi:type="dcterms:W3CDTF">2024-10-21T10:49:49Z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LastSaved">
    <vt:filetime>2024-10-08T00:00:00Z</vt:filetime>
  </property>
</Properties>
</file>