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3" r:id="rId5"/>
    <p:sldId id="264" r:id="rId6"/>
    <p:sldId id="265" r:id="rId7"/>
    <p:sldId id="267" r:id="rId8"/>
    <p:sldId id="271" r:id="rId9"/>
    <p:sldId id="266" r:id="rId10"/>
    <p:sldId id="272" r:id="rId11"/>
    <p:sldId id="260" r:id="rId12"/>
    <p:sldId id="270" r:id="rId13"/>
    <p:sldId id="269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C11FE1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07FE1F-A658-7C47-3C38-06608595E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6C9E504-229E-1C52-F8C2-0D9287AD1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5D05F8-97C1-C9C4-6D4B-2C1E14ADD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431C50-FE8D-D288-BA3D-00D9E6622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E78663-ED7C-549B-9C9A-CA5335C99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400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A6179D-13D4-965D-9596-829FD0189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A97D1CC-8D04-35AF-2DD5-FD1C74DBC0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04C567-047A-B141-1C4B-35A37B964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145293-8804-ABD3-A99D-28FDF40E2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99C2FB-096B-916F-2CA4-C2554ACA6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556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9AF5E99-6FFE-5A7A-7BF3-628352987D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D0FBA70-EADD-700C-C987-2DBDE44B49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318DF7-37DF-098F-8658-3AD54F610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B2C5B0-2491-C161-E547-25FBA8254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258343B-D6E1-DE1B-5C5E-CC3830B5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3749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EE6029-0B03-012E-DEC6-F7B018570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849EEF-5371-9C85-218E-20340936E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23454C-49FB-7243-3931-DAA3BCD30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9365F1-F5E8-B363-119D-C07353FD6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95F2B5-4409-2453-F91F-423C4CBA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014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7E4322-BFD3-3101-9787-FB4ACEE45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8972D9-760F-2966-80B2-A647784AB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3EE9D5-9DB9-85AF-69F2-90123FD3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71AEFB-AEEA-6FA9-C669-4F3BD240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34CF4C-8A16-9928-3049-B5F0CE442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81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02523F-CB03-2E49-6785-9BC1B23EB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C5C02B9-8D6D-36C9-CE8E-9B282984FD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30829C2-2CD3-2F10-6A98-62CFFC31E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CC3369E-DD01-673A-0060-2D582CBF0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365BB33-CE97-7C27-18CF-1DAC22E55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FAD889C-5E24-11D7-5035-38CB26CD0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377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9F07F9-5033-1733-7EC8-37F95A9C5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00F2B3-D6A3-D969-9273-975C673EE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FC15E6B-A586-EC11-9F32-BFE7899E4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23D0169-B2ED-DB59-C3CE-30D8F4F36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EF9207A-44C3-A04B-8C6F-53B46EF38F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6B9FBC-CC6D-2E79-BD49-7F2B502F8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2A9EE02-28BD-1873-A64B-2A394CF77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F6ED26C-C259-B3A7-CC7E-A805D471F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405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89D0A4-CEE6-4815-3DE1-F2E18D7A2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034DEE7-05D9-1144-DA6B-FA813F0E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6F94500-0206-FE23-E2E0-B090C807B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D1527E9-C967-0EEC-FCE9-EA62536A5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7149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DD5BA4A-FC0B-C907-AAD0-16C7C61F9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2B1E9F2-EE08-0FE8-B945-27DE4B173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565726-33CD-2E4F-B5AA-E97B60900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050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AD2A3B-BC96-30BD-51BA-078276184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F9D713-F026-2C0C-9EA6-CB4171575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9CAF51E-5F2A-56CE-D641-532E995431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8E4DB64-BC7B-59E6-43A5-B8B304552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178C7E-CC7D-A50C-C95B-D9552F270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C9A685-F7C2-A874-E05F-4C2B75C2D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706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0DF7B5-66B3-9C02-DA1C-DBE307C4E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DF01B9A-CB98-EF42-2D0E-36F789AAF3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8F66DCA-C8B5-1CCB-5663-EDDBD9277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79B2B3F-D25F-27EF-8170-E6472463C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1DC365B-7D1D-63B4-23F1-93310D6D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C04BC6B-C12B-7B5F-71BB-E9C7E2FB2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03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0C4D111-92B9-82F5-BA1F-0BBCF7418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3EAADD2-3716-2B96-B823-29C286D69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37C776-F4AB-9F71-25F5-F3C6608E8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3D0772-B257-4540-BCCF-354D7BDA5178}" type="datetimeFigureOut">
              <a:rPr lang="de-DE" smtClean="0"/>
              <a:t>21.01.2026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3318B6-DCBA-F4F3-2A17-3C3E06F54B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59FEE7-B461-1480-628F-920C8EBF4F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1B27C0-1A7E-4421-8F9A-86329B7892B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943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CE9E57D-F1AC-9C4F-AA66-0565783C7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1448" y="513232"/>
            <a:ext cx="2530059" cy="78035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6130BE-5B87-EFCA-8A15-9CCC74A4F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5307"/>
            <a:ext cx="9268496" cy="2904656"/>
          </a:xfrm>
        </p:spPr>
        <p:txBody>
          <a:bodyPr/>
          <a:lstStyle/>
          <a:p>
            <a:r>
              <a:rPr lang="de-DE" dirty="0"/>
              <a:t> Informationsabend für die Klassen 1 im </a:t>
            </a:r>
            <a:r>
              <a:rPr lang="de-DE" dirty="0" err="1"/>
              <a:t>Sj</a:t>
            </a:r>
            <a:r>
              <a:rPr lang="de-DE" dirty="0"/>
              <a:t> 2026/27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61EC119-E33D-06A3-B711-BD40C20A8F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Information über die Ganztag / Halbtag </a:t>
            </a:r>
          </a:p>
          <a:p>
            <a:r>
              <a:rPr lang="de-DE" dirty="0"/>
              <a:t>an der Philipp-Matthäus-Hahn Schule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DAECDEA-9376-61DB-619C-622439D1C0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441" y="678009"/>
            <a:ext cx="2572112" cy="61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019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ECA0968F-9CD6-4474-7613-0E808378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2379" y="140484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4E27AA0-58C7-01AA-DCA3-04E33B027E44}"/>
              </a:ext>
            </a:extLst>
          </p:cNvPr>
          <p:cNvSpPr txBox="1"/>
          <p:nvPr/>
        </p:nvSpPr>
        <p:spPr>
          <a:xfrm>
            <a:off x="888011" y="1133154"/>
            <a:ext cx="9562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Beispiel-Stundenplan: Ganztag + Modul 1 (Fr) +Modul 2 (Fr) + Modul 3 (Fr) 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72560E3-1877-20B8-5706-BDBAC0820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461138"/>
              </p:ext>
            </p:extLst>
          </p:nvPr>
        </p:nvGraphicFramePr>
        <p:xfrm>
          <a:off x="1586249" y="1745578"/>
          <a:ext cx="8399465" cy="5018538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1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8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111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596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512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Do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Lucida Sans Unicode" pitchFamily="18"/>
                          <a:ea typeface="Microsoft YaHei" pitchFamily="2"/>
                          <a:cs typeface="Mangal" pitchFamily="2"/>
                        </a:rPr>
                        <a:t>Fr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7.00  -7.30</a:t>
                      </a: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M1 (Fr)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7.30 – 7.40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24075"/>
                  </a:ext>
                </a:extLst>
              </a:tr>
              <a:tr h="326754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7.40-8.30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 / Lernstudio (früh)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991932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8.30-</a:t>
                      </a:r>
                      <a:r>
                        <a:rPr lang="de-DE" sz="1400" b="1" i="0" u="none" strike="noStrike" kern="1200" spc="0" baseline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10.05</a:t>
                      </a: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10.05-10.25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Pause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10.30-12.05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62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12.05-14.00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Schulkindbetreuung 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M2 (Fr)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11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14.00-15.30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Nachmittags-unterricht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4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de-DE" sz="1400" b="0" i="0" u="none" strike="noStrike" kern="1200" dirty="0">
                          <a:latin typeface="+mj-lt"/>
                          <a:ea typeface="Microsoft YaHei" pitchFamily="2"/>
                          <a:cs typeface="Mangal" pitchFamily="2"/>
                        </a:rPr>
                        <a:t>AG Nachmittag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highlight>
                            <a:srgbClr val="00FFFF"/>
                          </a:highlight>
                        </a:rPr>
                        <a:t>M3 (Fr)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0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17F0C570-C65D-D099-4C64-6CEBBFB73C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815" y="224598"/>
            <a:ext cx="2572735" cy="615749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A9D14B98-71C5-457C-B76E-2033EE35B427}"/>
              </a:ext>
            </a:extLst>
          </p:cNvPr>
          <p:cNvSpPr txBox="1"/>
          <p:nvPr/>
        </p:nvSpPr>
        <p:spPr>
          <a:xfrm>
            <a:off x="3993039" y="345996"/>
            <a:ext cx="3585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Neu ab 2026/27: Freitag</a:t>
            </a:r>
          </a:p>
        </p:txBody>
      </p:sp>
    </p:spTree>
    <p:extLst>
      <p:ext uri="{BB962C8B-B14F-4D97-AF65-F5344CB8AC3E}">
        <p14:creationId xmlns:p14="http://schemas.microsoft.com/office/powerpoint/2010/main" val="3094868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3F086126-D152-4EEC-CD42-E4EE3A8938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9279" y="94490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9AE59B6B-E461-ADD8-5ED0-DB3793859968}"/>
              </a:ext>
            </a:extLst>
          </p:cNvPr>
          <p:cNvSpPr txBox="1"/>
          <p:nvPr/>
        </p:nvSpPr>
        <p:spPr>
          <a:xfrm>
            <a:off x="1845892" y="2162086"/>
            <a:ext cx="744338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Modul 4 Ferienbetreuung</a:t>
            </a:r>
          </a:p>
          <a:p>
            <a:endParaRPr lang="de-DE" dirty="0"/>
          </a:p>
          <a:p>
            <a:r>
              <a:rPr lang="de-DE" dirty="0"/>
              <a:t>Je von 7.30 Uhr – 15.30 Uhr</a:t>
            </a:r>
          </a:p>
          <a:p>
            <a:endParaRPr lang="de-DE" dirty="0"/>
          </a:p>
          <a:p>
            <a:r>
              <a:rPr lang="de-DE" dirty="0"/>
              <a:t>Schließzeit 4 Wochen</a:t>
            </a:r>
          </a:p>
          <a:p>
            <a:endParaRPr lang="de-DE" dirty="0"/>
          </a:p>
          <a:p>
            <a:r>
              <a:rPr lang="de-DE" dirty="0"/>
              <a:t>In den Ferien gibt es kein Mensaessen, weil die Mensa geschlossen ist.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EEBB8B2-7378-853E-CB24-B1F3FE8A6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905" y="274894"/>
            <a:ext cx="2572735" cy="615749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251D9B29-2BB7-4E41-8B94-69E4CDDA7D71}"/>
              </a:ext>
            </a:extLst>
          </p:cNvPr>
          <p:cNvSpPr/>
          <p:nvPr/>
        </p:nvSpPr>
        <p:spPr>
          <a:xfrm>
            <a:off x="1845892" y="1805848"/>
            <a:ext cx="3944471" cy="74407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Modul 4 - Ferienbetreuung</a:t>
            </a:r>
          </a:p>
        </p:txBody>
      </p:sp>
    </p:spTree>
    <p:extLst>
      <p:ext uri="{BB962C8B-B14F-4D97-AF65-F5344CB8AC3E}">
        <p14:creationId xmlns:p14="http://schemas.microsoft.com/office/powerpoint/2010/main" val="3788809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3F086126-D152-4EEC-CD42-E4EE3A8938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157" y="177260"/>
            <a:ext cx="2530059" cy="780356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EB62DBCF-3BBB-3201-3856-84D00720F8A9}"/>
              </a:ext>
            </a:extLst>
          </p:cNvPr>
          <p:cNvSpPr txBox="1"/>
          <p:nvPr/>
        </p:nvSpPr>
        <p:spPr>
          <a:xfrm>
            <a:off x="922946" y="1290415"/>
            <a:ext cx="4307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Wie geht es jetzt weiter?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669F994E-EA30-6D18-8084-C8074ADA5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57581"/>
              </p:ext>
            </p:extLst>
          </p:nvPr>
        </p:nvGraphicFramePr>
        <p:xfrm>
          <a:off x="985364" y="2103826"/>
          <a:ext cx="890212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33141">
                  <a:extLst>
                    <a:ext uri="{9D8B030D-6E8A-4147-A177-3AD203B41FA5}">
                      <a16:colId xmlns:a16="http://schemas.microsoft.com/office/drawing/2014/main" val="17880761"/>
                    </a:ext>
                  </a:extLst>
                </a:gridCol>
                <a:gridCol w="1768979">
                  <a:extLst>
                    <a:ext uri="{9D8B030D-6E8A-4147-A177-3AD203B41FA5}">
                      <a16:colId xmlns:a16="http://schemas.microsoft.com/office/drawing/2014/main" val="34448530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Nächste Schritte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38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Unterlagen zur Schulanmeldung werden versandt (Schule)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21.1.26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357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Schulanmeldung (ohne Kind), verbindliche Festlegung GT/HT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24.2.26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033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Tag der offenen Tür (mit Kind), 16.00 Uhr – 18.00 Uhr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26.2.26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046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Anmeldung zu den Modulen (Eltern bei der SKB)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bis 15.3.26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61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Rückmeldung über die Aufnahme in den Modulen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bis 22.6.26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759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Einschulungsunterlagen und Klassenzuteilung werden versandt (Schule)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Ende Juli 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046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Einschulungselternabend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15.9.26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373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Einschulung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17.9.26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585128"/>
                  </a:ext>
                </a:extLst>
              </a:tr>
            </a:tbl>
          </a:graphicData>
        </a:graphic>
      </p:graphicFrame>
      <p:pic>
        <p:nvPicPr>
          <p:cNvPr id="3" name="Grafik 2">
            <a:extLst>
              <a:ext uri="{FF2B5EF4-FFF2-40B4-BE49-F238E27FC236}">
                <a16:creationId xmlns:a16="http://schemas.microsoft.com/office/drawing/2014/main" id="{6E8B03F9-2F86-887B-21D0-9B5BD941A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751" y="259564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182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3F086126-D152-4EEC-CD42-E4EE3A8938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276" y="393622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9AE59B6B-E461-ADD8-5ED0-DB3793859968}"/>
              </a:ext>
            </a:extLst>
          </p:cNvPr>
          <p:cNvSpPr txBox="1"/>
          <p:nvPr/>
        </p:nvSpPr>
        <p:spPr>
          <a:xfrm>
            <a:off x="1845892" y="2162086"/>
            <a:ext cx="3606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Haben Sie noch Fragen?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E7C38A6-9E9B-240C-C915-AD5DCD321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73" y="558229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3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87BEFF5B-0F77-4774-2E5B-DD3FB8D5E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3420" y="450169"/>
            <a:ext cx="2530059" cy="780356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187E0720-EE7C-981F-716D-F8E56BA78D85}"/>
              </a:ext>
            </a:extLst>
          </p:cNvPr>
          <p:cNvSpPr txBox="1"/>
          <p:nvPr/>
        </p:nvSpPr>
        <p:spPr>
          <a:xfrm>
            <a:off x="1154048" y="1951672"/>
            <a:ext cx="77673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/>
              <a:t>Informationen heute</a:t>
            </a:r>
          </a:p>
          <a:p>
            <a:r>
              <a:rPr lang="de-DE" sz="2400" dirty="0"/>
              <a:t>- Wahlmöglichkeiten: Ganztag / Halbtag</a:t>
            </a:r>
          </a:p>
          <a:p>
            <a:endParaRPr lang="de-DE" sz="2400" dirty="0"/>
          </a:p>
          <a:p>
            <a:r>
              <a:rPr lang="de-DE" sz="2400" dirty="0"/>
              <a:t>- Die Module der Schulkindbetreuung</a:t>
            </a:r>
          </a:p>
          <a:p>
            <a:endParaRPr lang="de-DE" sz="2400"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FD72939F-D9B5-D5B4-57BD-55AB974BAD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22" y="532472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19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ECA0968F-9CD6-4474-7613-0E808378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9027" y="344775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4E27AA0-58C7-01AA-DCA3-04E33B027E44}"/>
              </a:ext>
            </a:extLst>
          </p:cNvPr>
          <p:cNvSpPr txBox="1"/>
          <p:nvPr/>
        </p:nvSpPr>
        <p:spPr>
          <a:xfrm>
            <a:off x="1545465" y="1004552"/>
            <a:ext cx="6349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Beispiel-Stundenplan Halbtag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72560E3-1877-20B8-5706-BDBAC0820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152547"/>
              </p:ext>
            </p:extLst>
          </p:nvPr>
        </p:nvGraphicFramePr>
        <p:xfrm>
          <a:off x="1624591" y="1769722"/>
          <a:ext cx="8637515" cy="408372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1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15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4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841">
                  <a:extLst>
                    <a:ext uri="{9D8B030D-6E8A-4147-A177-3AD203B41FA5}">
                      <a16:colId xmlns:a16="http://schemas.microsoft.com/office/drawing/2014/main" val="2373235271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111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68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6841">
                  <a:extLst>
                    <a:ext uri="{9D8B030D-6E8A-4147-A177-3AD203B41FA5}">
                      <a16:colId xmlns:a16="http://schemas.microsoft.com/office/drawing/2014/main" val="3743314461"/>
                    </a:ext>
                  </a:extLst>
                </a:gridCol>
                <a:gridCol w="13428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512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Di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Mi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Lucida Sans Unicode" pitchFamily="18"/>
                          <a:ea typeface="Microsoft YaHei" pitchFamily="2"/>
                          <a:cs typeface="Mangal" pitchFamily="2"/>
                        </a:rPr>
                        <a:t>Fr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5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7.40  -8.30</a:t>
                      </a: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8.30-</a:t>
                      </a:r>
                      <a:r>
                        <a:rPr lang="de-DE" sz="900" b="1" i="0" u="none" strike="noStrike" kern="1200" spc="0" baseline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10.05</a:t>
                      </a: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1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0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10.05-10.25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1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Pause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0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10.30-12.05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1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12.05-14.00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1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14.00-15.30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2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Nachmittags-unterricht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2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E6ED4B89-7D89-496E-881B-C007EA571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240" y="427079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211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ECA0968F-9CD6-4474-7613-0E808378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7814" y="77273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4E27AA0-58C7-01AA-DCA3-04E33B027E44}"/>
              </a:ext>
            </a:extLst>
          </p:cNvPr>
          <p:cNvSpPr txBox="1"/>
          <p:nvPr/>
        </p:nvSpPr>
        <p:spPr>
          <a:xfrm>
            <a:off x="1004553" y="1004552"/>
            <a:ext cx="9562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Beispiel-Stundenplan Halbtag + Modul 1 (Frühbetreuung)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72560E3-1877-20B8-5706-BDBAC0820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846974"/>
              </p:ext>
            </p:extLst>
          </p:nvPr>
        </p:nvGraphicFramePr>
        <p:xfrm>
          <a:off x="1624591" y="1784214"/>
          <a:ext cx="8399464" cy="408372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1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8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111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428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512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Lucida Sans Unicode" pitchFamily="18"/>
                          <a:ea typeface="Microsoft YaHei" pitchFamily="2"/>
                          <a:cs typeface="Mangal" pitchFamily="2"/>
                        </a:rPr>
                        <a:t>Fr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5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7.00  -8.30</a:t>
                      </a: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Schulkindbetreuung (SKB) Modul 1 (M1)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7.40-</a:t>
                      </a:r>
                      <a:r>
                        <a:rPr lang="de-DE" sz="900" b="1" i="0" u="none" strike="noStrike" kern="1200" spc="0" baseline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10.05</a:t>
                      </a: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000" b="1" i="0" u="none" strike="noStrike" kern="1200" spc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10.05-10.25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Pause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0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10.30-12.05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12.05-14.00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14.00-15.30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2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Nachmittags-unterricht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2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600482A4-4E6F-9768-9D60-1740C89D3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694" y="241880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279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ECA0968F-9CD6-4474-7613-0E808378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0997" y="181868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4E27AA0-58C7-01AA-DCA3-04E33B027E44}"/>
              </a:ext>
            </a:extLst>
          </p:cNvPr>
          <p:cNvSpPr txBox="1"/>
          <p:nvPr/>
        </p:nvSpPr>
        <p:spPr>
          <a:xfrm>
            <a:off x="1004553" y="1094704"/>
            <a:ext cx="9562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Beispiel-Stundenplan Halbtag + Modul 1 (Frühbetreuung) + </a:t>
            </a:r>
          </a:p>
          <a:p>
            <a:r>
              <a:rPr lang="de-DE" sz="2000" dirty="0"/>
              <a:t>Modul 2 (Betreuung ab 14.00 Uhr)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72560E3-1877-20B8-5706-BDBAC0820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21082"/>
              </p:ext>
            </p:extLst>
          </p:nvPr>
        </p:nvGraphicFramePr>
        <p:xfrm>
          <a:off x="1586249" y="2067550"/>
          <a:ext cx="8399464" cy="408372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1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8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111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428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512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Lucida Sans Unicode" pitchFamily="18"/>
                          <a:ea typeface="Microsoft YaHei" pitchFamily="2"/>
                          <a:cs typeface="Mangal" pitchFamily="2"/>
                        </a:rPr>
                        <a:t>Fr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5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7.00  -8.30</a:t>
                      </a: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Schulkindbetreuung (SKB) Modul 1 (M1)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7.40-</a:t>
                      </a:r>
                      <a:r>
                        <a:rPr lang="de-DE" sz="900" b="1" i="0" u="none" strike="noStrike" kern="1200" spc="0" baseline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10.05</a:t>
                      </a: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000" b="1" i="0" u="none" strike="noStrike" kern="1200" spc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10.05-10.25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Pause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0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10.30-12.05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12.05-14.00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grid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Schulkindbetreuung (Modul 2)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000" b="1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14.00-15.30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800" b="0" i="0" u="none" strike="noStrike" kern="1200" spc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2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Nachmittags-unterricht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2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Arial" pitchFamily="18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D9560409-3E8C-9D08-0E6F-5AB29C02A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881" y="346475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799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ECA0968F-9CD6-4474-7613-0E808378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2489" y="188966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4E27AA0-58C7-01AA-DCA3-04E33B027E44}"/>
              </a:ext>
            </a:extLst>
          </p:cNvPr>
          <p:cNvSpPr txBox="1"/>
          <p:nvPr/>
        </p:nvSpPr>
        <p:spPr>
          <a:xfrm>
            <a:off x="1004553" y="1094704"/>
            <a:ext cx="9562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Beispiel-Stundenplan: Ganztag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72560E3-1877-20B8-5706-BDBAC0820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622525"/>
              </p:ext>
            </p:extLst>
          </p:nvPr>
        </p:nvGraphicFramePr>
        <p:xfrm>
          <a:off x="1586249" y="1745578"/>
          <a:ext cx="8399465" cy="4539492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1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8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111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596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512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Do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Lucida Sans Unicode" pitchFamily="18"/>
                          <a:ea typeface="Microsoft YaHei" pitchFamily="2"/>
                          <a:cs typeface="Mangal" pitchFamily="2"/>
                        </a:rPr>
                        <a:t>Fr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7.30  -7.40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Ankommen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754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7.40-8.30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 / Lernstudio (früh)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991932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8.30-</a:t>
                      </a:r>
                      <a:r>
                        <a:rPr lang="de-DE" sz="1400" b="1" i="0" u="none" strike="noStrike" kern="1200" spc="0" baseline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10.05</a:t>
                      </a: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10.05-10.25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Pause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10.30-12.05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12.05-14.00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Schulkindbetreuung 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14.00-15.30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Nachmittags-unterricht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4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de-DE" sz="1400" b="0" i="0" u="none" strike="noStrike" kern="1200" dirty="0">
                          <a:latin typeface="+mj-lt"/>
                          <a:ea typeface="Microsoft YaHei" pitchFamily="2"/>
                          <a:cs typeface="Mangal" pitchFamily="2"/>
                        </a:rPr>
                        <a:t>AG Nachmittag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EC7EF0EE-C947-AA48-CE61-5D9232608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452" y="298610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708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ECA0968F-9CD6-4474-7613-0E808378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0845" y="278932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4E27AA0-58C7-01AA-DCA3-04E33B027E44}"/>
              </a:ext>
            </a:extLst>
          </p:cNvPr>
          <p:cNvSpPr txBox="1"/>
          <p:nvPr/>
        </p:nvSpPr>
        <p:spPr>
          <a:xfrm>
            <a:off x="1004553" y="1094704"/>
            <a:ext cx="9562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Beispiel-Stundenplan: Ganztag + Modul 3 (Spätbetreuung)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72560E3-1877-20B8-5706-BDBAC0820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40870"/>
              </p:ext>
            </p:extLst>
          </p:nvPr>
        </p:nvGraphicFramePr>
        <p:xfrm>
          <a:off x="1927412" y="1530230"/>
          <a:ext cx="6861663" cy="495296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777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7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4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9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8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45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074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597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Do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Lucida Sans Unicode" pitchFamily="18"/>
                          <a:ea typeface="Microsoft YaHei" pitchFamily="2"/>
                          <a:cs typeface="Mangal" pitchFamily="2"/>
                        </a:rPr>
                        <a:t>Fr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7.30  -7.40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Ankommen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952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7.40-8.30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 / Lernstudio (früh)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991932"/>
                  </a:ext>
                </a:extLst>
              </a:tr>
              <a:tr h="5242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8.30-</a:t>
                      </a:r>
                      <a:r>
                        <a:rPr lang="de-DE" sz="1400" b="1" i="0" u="none" strike="noStrike" kern="1200" spc="0" baseline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10.05</a:t>
                      </a: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9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10.05-10.25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Pause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34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10.30-12.05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30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12.05-14.00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Schulkindbetreuung 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19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14.00-15.30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Nachmittags-unterricht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4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de-DE" sz="1400" b="0" i="0" u="none" strike="noStrike" kern="1200" dirty="0">
                          <a:latin typeface="+mj-lt"/>
                          <a:ea typeface="Microsoft YaHei" pitchFamily="2"/>
                          <a:cs typeface="Mangal" pitchFamily="2"/>
                        </a:rPr>
                        <a:t>AG Nachmittag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349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15.30 – 17.00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Spätbetreuung (SKB) (Modul 3)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4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4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349105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208BE54C-6222-E195-A610-3645DF5588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881" y="353573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366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ECA0968F-9CD6-4474-7613-0E808378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5751" y="63211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4E27AA0-58C7-01AA-DCA3-04E33B027E44}"/>
              </a:ext>
            </a:extLst>
          </p:cNvPr>
          <p:cNvSpPr txBox="1"/>
          <p:nvPr/>
        </p:nvSpPr>
        <p:spPr>
          <a:xfrm>
            <a:off x="902915" y="1030470"/>
            <a:ext cx="9562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Beispiel-Stundenplan: Ganztag + Modul 1 (Frühbetreuung)</a:t>
            </a:r>
          </a:p>
          <a:p>
            <a:r>
              <a:rPr lang="de-DE" sz="2000" dirty="0"/>
              <a:t>+Modul 3 (Spätbetreuung)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72560E3-1877-20B8-5706-BDBAC0820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798534"/>
              </p:ext>
            </p:extLst>
          </p:nvPr>
        </p:nvGraphicFramePr>
        <p:xfrm>
          <a:off x="1717703" y="1810826"/>
          <a:ext cx="7608048" cy="473057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004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8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54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8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827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167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526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Do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Lucida Sans Unicode" pitchFamily="18"/>
                          <a:ea typeface="Microsoft YaHei" pitchFamily="2"/>
                          <a:cs typeface="Mangal" pitchFamily="2"/>
                        </a:rPr>
                        <a:t>Fr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9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7.00  -7.30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SKB Frühbetreuung (Modul 1)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578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7.30-7.40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Ankommen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121424"/>
                  </a:ext>
                </a:extLst>
              </a:tr>
              <a:tr h="29387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7.40-8.30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 / Lernstudio (früh)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991932"/>
                  </a:ext>
                </a:extLst>
              </a:tr>
              <a:tr h="5245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8.30-</a:t>
                      </a:r>
                      <a:r>
                        <a:rPr lang="de-DE" sz="1400" b="1" i="0" u="none" strike="noStrike" kern="1200" spc="0" baseline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10.05</a:t>
                      </a: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6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10.05-10.25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Pause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03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10.30-12.05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96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12.05-14.00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Schulkindbetreuung (Modul 2)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52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14.00-15.30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Nachmittags-unterricht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4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de-DE" sz="1400" b="0" i="0" u="none" strike="noStrike" kern="1200" dirty="0">
                          <a:latin typeface="+mj-lt"/>
                          <a:ea typeface="Microsoft YaHei" pitchFamily="2"/>
                          <a:cs typeface="Mangal" pitchFamily="2"/>
                        </a:rPr>
                        <a:t>AG Nachmittag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579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15.30 – 17.00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Spätbetreuung (SKB)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4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4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349105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B47393A4-07FB-7F94-4DDD-881F5F34A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846" y="224598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6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ECA0968F-9CD6-4474-7613-0E8083780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2379" y="140484"/>
            <a:ext cx="2530059" cy="780356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4E27AA0-58C7-01AA-DCA3-04E33B027E44}"/>
              </a:ext>
            </a:extLst>
          </p:cNvPr>
          <p:cNvSpPr txBox="1"/>
          <p:nvPr/>
        </p:nvSpPr>
        <p:spPr>
          <a:xfrm>
            <a:off x="1004553" y="1094704"/>
            <a:ext cx="9562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Beispiel-Stundenplan: Ganztag + Modul 2 (Fr) 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72560E3-1877-20B8-5706-BDBAC0820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265951"/>
              </p:ext>
            </p:extLst>
          </p:nvPr>
        </p:nvGraphicFramePr>
        <p:xfrm>
          <a:off x="1586249" y="1745578"/>
          <a:ext cx="8399465" cy="4539492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14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8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8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111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5964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512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8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Mi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Do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800" b="0" i="0" u="none" strike="noStrike" kern="1200" spc="0">
                          <a:solidFill>
                            <a:srgbClr val="000000"/>
                          </a:solidFill>
                          <a:latin typeface="Lucida Sans Unicode" pitchFamily="18"/>
                          <a:ea typeface="Microsoft YaHei" pitchFamily="2"/>
                          <a:cs typeface="Mangal" pitchFamily="2"/>
                        </a:rPr>
                        <a:t>Fr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9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9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7.30  -7.40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Ankommen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754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7.40-8.30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 / Lernstudio (früh)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991932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8.30-</a:t>
                      </a:r>
                      <a:r>
                        <a:rPr lang="de-DE" sz="1400" b="1" i="0" u="none" strike="noStrike" kern="1200" spc="0" baseline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 10.05</a:t>
                      </a: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10.05-10.25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Pause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3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1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10.30-12.05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Unterricht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12.05-14.00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Schulkindbetreuung 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M2 (Fr)</a:t>
                      </a:r>
                    </a:p>
                  </a:txBody>
                  <a:tcPr marL="91441" marR="91441" marT="45727" marB="45727"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1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14.00-15.30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endParaRPr lang="de-DE" sz="1400" b="0" i="0" u="none" strike="noStrike" kern="1200" spc="0" dirty="0">
                        <a:solidFill>
                          <a:srgbClr val="000000"/>
                        </a:solidFill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fontAlgn="auto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Nachmittags-unterricht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de-DE" sz="1400" b="0" i="0" u="none" strike="noStrike" kern="1200" dirty="0">
                        <a:latin typeface="+mj-lt"/>
                        <a:ea typeface="Microsoft YaHei" pitchFamily="2"/>
                        <a:cs typeface="Mangal" pitchFamily="2"/>
                      </a:endParaRP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de-DE" sz="1400" b="0" i="0" u="none" strike="noStrike" kern="1200" dirty="0">
                          <a:latin typeface="+mj-lt"/>
                          <a:ea typeface="Microsoft YaHei" pitchFamily="2"/>
                          <a:cs typeface="Mangal" pitchFamily="2"/>
                        </a:rPr>
                        <a:t>AG Nachmittag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700" cap="flat" cmpd="sng" algn="ctr">
                      <a:solidFill>
                        <a:prstClr val="blac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de-DE" sz="1400" b="0" i="0" u="none" strike="noStrike" kern="1200" spc="0" dirty="0">
                          <a:solidFill>
                            <a:srgbClr val="000000"/>
                          </a:solidFill>
                          <a:latin typeface="+mj-lt"/>
                          <a:ea typeface="Microsoft YaHei" pitchFamily="2"/>
                          <a:cs typeface="Mangal" pitchFamily="2"/>
                        </a:rPr>
                        <a:t>Lernstudio</a:t>
                      </a:r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91441" marR="91441" marT="45727" marB="45727">
                    <a:lnL w="12700" cmpd="sng">
                      <a:solidFill>
                        <a:prstClr val="black"/>
                      </a:solidFill>
                      <a:prstDash val="solid"/>
                    </a:lnL>
                    <a:lnR w="12700" cmpd="sng">
                      <a:solidFill>
                        <a:prstClr val="black"/>
                      </a:solidFill>
                      <a:prstDash val="solid"/>
                    </a:lnR>
                    <a:lnT w="12700" cmpd="sng">
                      <a:solidFill>
                        <a:prstClr val="black"/>
                      </a:solidFill>
                      <a:prstDash val="solid"/>
                    </a:lnT>
                    <a:lnB w="12700" cmpd="sng">
                      <a:solidFill>
                        <a:prstClr val="black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17F0C570-C65D-D099-4C64-6CEBBFB73C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815" y="224598"/>
            <a:ext cx="25727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74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514</Words>
  <Application>Microsoft Office PowerPoint</Application>
  <PresentationFormat>Breitbild</PresentationFormat>
  <Paragraphs>247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Arial</vt:lpstr>
      <vt:lpstr>Lucida Sans Unicode</vt:lpstr>
      <vt:lpstr>Office</vt:lpstr>
      <vt:lpstr> Informationsabend für die Klassen 1 im Sj 2026/27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Informationsabend für die Klassen 1 im Sj 2026/27</dc:title>
  <dc:creator>Dorenkamp, Petra</dc:creator>
  <cp:lastModifiedBy>Dorenkamp, Petra</cp:lastModifiedBy>
  <cp:revision>13</cp:revision>
  <dcterms:created xsi:type="dcterms:W3CDTF">2026-01-14T07:28:12Z</dcterms:created>
  <dcterms:modified xsi:type="dcterms:W3CDTF">2026-01-21T09:56:01Z</dcterms:modified>
</cp:coreProperties>
</file>