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e Lütters" userId="edca8e88fe192250" providerId="LiveId" clId="{129B1A27-6E77-414F-A581-18B81E148CEA}"/>
    <pc:docChg chg="custSel modSld">
      <pc:chgData name="Sabine Lütters" userId="edca8e88fe192250" providerId="LiveId" clId="{129B1A27-6E77-414F-A581-18B81E148CEA}" dt="2025-06-24T09:44:48.256" v="299" actId="20577"/>
      <pc:docMkLst>
        <pc:docMk/>
      </pc:docMkLst>
      <pc:sldChg chg="modSp mod">
        <pc:chgData name="Sabine Lütters" userId="edca8e88fe192250" providerId="LiveId" clId="{129B1A27-6E77-414F-A581-18B81E148CEA}" dt="2025-06-24T09:44:48.256" v="299" actId="20577"/>
        <pc:sldMkLst>
          <pc:docMk/>
          <pc:sldMk cId="405669443" sldId="262"/>
        </pc:sldMkLst>
        <pc:spChg chg="mod">
          <ac:chgData name="Sabine Lütters" userId="edca8e88fe192250" providerId="LiveId" clId="{129B1A27-6E77-414F-A581-18B81E148CEA}" dt="2025-06-24T09:44:48.256" v="299" actId="20577"/>
          <ac:spMkLst>
            <pc:docMk/>
            <pc:sldMk cId="405669443" sldId="262"/>
            <ac:spMk id="3" creationId="{B569E0AF-7C89-45FC-9A25-C6A7867107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5D9A7-E638-4808-ACAE-74FCC9A9CDAE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C4834-19AC-4E8D-84BA-C7C71EC131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898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2D644-15BD-4A34-9FA0-35334434E130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438A0-68DF-465A-8A99-24650D60E0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91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42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3949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741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007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5267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38A0-68DF-465A-8A99-24650D60E01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301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63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96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83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177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91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70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06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26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07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826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31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96308-37A8-498A-8A19-008E8C05A204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BB40-3D4B-4677-9056-BB3D208ECD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2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leichschenkliges Dreieck 4"/>
          <p:cNvSpPr/>
          <p:nvPr/>
        </p:nvSpPr>
        <p:spPr>
          <a:xfrm>
            <a:off x="1418705" y="1429790"/>
            <a:ext cx="9149541" cy="1557251"/>
          </a:xfrm>
          <a:prstGeom prst="triangle">
            <a:avLst>
              <a:gd name="adj" fmla="val 498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Denk- und wissensorientierte Fähigkeiten</a:t>
            </a:r>
          </a:p>
        </p:txBody>
      </p:sp>
      <p:sp>
        <p:nvSpPr>
          <p:cNvPr id="7" name="Rechteck 6"/>
          <p:cNvSpPr/>
          <p:nvPr/>
        </p:nvSpPr>
        <p:spPr>
          <a:xfrm>
            <a:off x="1418705" y="3169921"/>
            <a:ext cx="4511040" cy="15184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Soziale  Fähigkeiten</a:t>
            </a:r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068290" y="3169921"/>
            <a:ext cx="4499956" cy="151845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Handlungsorientierte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Fähigkeiten</a:t>
            </a:r>
          </a:p>
        </p:txBody>
      </p:sp>
      <p:sp>
        <p:nvSpPr>
          <p:cNvPr id="9" name="Rechteck 8"/>
          <p:cNvSpPr/>
          <p:nvPr/>
        </p:nvSpPr>
        <p:spPr>
          <a:xfrm>
            <a:off x="1418705" y="4871259"/>
            <a:ext cx="9149541" cy="149629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Emotionale/ gefühlsorientierte Fähigkeiten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399011" y="373272"/>
            <a:ext cx="11094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Comic Sans MS" panose="030F0702030302020204" pitchFamily="66" charset="0"/>
              </a:rPr>
              <a:t>Fähigkeiten, die ein Kind in der Schule braucht</a:t>
            </a:r>
          </a:p>
        </p:txBody>
      </p:sp>
    </p:spTree>
    <p:extLst>
      <p:ext uri="{BB962C8B-B14F-4D97-AF65-F5344CB8AC3E}">
        <p14:creationId xmlns:p14="http://schemas.microsoft.com/office/powerpoint/2010/main" val="347987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49278" y="1479116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800" dirty="0">
              <a:latin typeface="Comic Sans MS" panose="030F0702030302020204" pitchFamily="66" charset="0"/>
            </a:endParaRPr>
          </a:p>
          <a:p>
            <a:r>
              <a:rPr lang="de-DE" sz="1800" dirty="0">
                <a:latin typeface="Comic Sans MS" panose="030F0702030302020204" pitchFamily="66" charset="0"/>
              </a:rPr>
              <a:t>Kritik äußern und ertragen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Meine Gefühle sprachlich ausdrücken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Belastungen aushalten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meine Bedürfnisse aufschieben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neuen Situationen /Aufgaben ohne Angst begegnen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zuversichtlich auf mein eigenes Lernen blicken 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Vertrauen aufbauen und mich sicher fühlen</a:t>
            </a:r>
          </a:p>
        </p:txBody>
      </p:sp>
      <p:sp>
        <p:nvSpPr>
          <p:cNvPr id="5" name="Gleichschenkliges Dreieck 4"/>
          <p:cNvSpPr/>
          <p:nvPr/>
        </p:nvSpPr>
        <p:spPr>
          <a:xfrm>
            <a:off x="1067081" y="1907257"/>
            <a:ext cx="2151246" cy="1250171"/>
          </a:xfrm>
          <a:prstGeom prst="triangle">
            <a:avLst>
              <a:gd name="adj" fmla="val 48984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Denk- und wissens-orientierte Fähigkeiten</a:t>
            </a:r>
          </a:p>
        </p:txBody>
      </p:sp>
      <p:sp>
        <p:nvSpPr>
          <p:cNvPr id="6" name="Rechteck 5"/>
          <p:cNvSpPr/>
          <p:nvPr/>
        </p:nvSpPr>
        <p:spPr>
          <a:xfrm>
            <a:off x="1017953" y="3245693"/>
            <a:ext cx="1060639" cy="57072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/>
              <a:t>Soziale  Fähigkeiten</a:t>
            </a:r>
          </a:p>
        </p:txBody>
      </p:sp>
      <p:sp>
        <p:nvSpPr>
          <p:cNvPr id="7" name="Titel 7"/>
          <p:cNvSpPr txBox="1">
            <a:spLocks/>
          </p:cNvSpPr>
          <p:nvPr/>
        </p:nvSpPr>
        <p:spPr>
          <a:xfrm>
            <a:off x="2142704" y="3230914"/>
            <a:ext cx="1058033" cy="58550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latin typeface="Comic Sans MS" panose="030F0702030302020204" pitchFamily="66" charset="0"/>
              </a:rPr>
              <a:t>Handlungsorientierte Fähigkeiten</a:t>
            </a:r>
          </a:p>
        </p:txBody>
      </p:sp>
      <p:sp>
        <p:nvSpPr>
          <p:cNvPr id="8" name="Rechteck 7"/>
          <p:cNvSpPr/>
          <p:nvPr/>
        </p:nvSpPr>
        <p:spPr>
          <a:xfrm>
            <a:off x="1016547" y="3904682"/>
            <a:ext cx="2174227" cy="6095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Emotionale/ gefühlsorientierte Fähigkeiten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551371" y="1145406"/>
            <a:ext cx="3669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omic Sans MS" panose="030F0702030302020204" pitchFamily="66" charset="0"/>
              </a:rPr>
              <a:t>Ich kann…..</a:t>
            </a:r>
          </a:p>
        </p:txBody>
      </p:sp>
    </p:spTree>
    <p:extLst>
      <p:ext uri="{BB962C8B-B14F-4D97-AF65-F5344CB8AC3E}">
        <p14:creationId xmlns:p14="http://schemas.microsoft.com/office/powerpoint/2010/main" val="393613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20389" y="1520825"/>
            <a:ext cx="5181600" cy="4351338"/>
          </a:xfrm>
        </p:spPr>
        <p:txBody>
          <a:bodyPr>
            <a:normAutofit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zuhören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Teil einer Gruppe sein und mich angesprochen fühlen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Regeln erfassen und einhalten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Regelspiele spielen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mich in die Gruppe einordnen und habe Verständnis für andere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Kontakte knüpfen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Konflikte eigenständig lösen</a:t>
            </a:r>
          </a:p>
          <a:p>
            <a:endParaRPr lang="de-DE" sz="1800" dirty="0">
              <a:latin typeface="Comic Sans MS" panose="030F0702030302020204" pitchFamily="66" charset="0"/>
            </a:endParaRPr>
          </a:p>
        </p:txBody>
      </p:sp>
      <p:sp>
        <p:nvSpPr>
          <p:cNvPr id="5" name="Gleichschenkliges Dreieck 4"/>
          <p:cNvSpPr/>
          <p:nvPr/>
        </p:nvSpPr>
        <p:spPr>
          <a:xfrm>
            <a:off x="1067081" y="1907257"/>
            <a:ext cx="2151246" cy="1250171"/>
          </a:xfrm>
          <a:prstGeom prst="triangle">
            <a:avLst>
              <a:gd name="adj" fmla="val 48984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Denk- und wissens-orientierte Fähigkeiten</a:t>
            </a:r>
          </a:p>
        </p:txBody>
      </p:sp>
      <p:sp>
        <p:nvSpPr>
          <p:cNvPr id="6" name="Rechteck 5"/>
          <p:cNvSpPr/>
          <p:nvPr/>
        </p:nvSpPr>
        <p:spPr>
          <a:xfrm>
            <a:off x="1017953" y="3245693"/>
            <a:ext cx="1060639" cy="5707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Soziale  Fähigkeiten</a:t>
            </a:r>
          </a:p>
        </p:txBody>
      </p:sp>
      <p:sp>
        <p:nvSpPr>
          <p:cNvPr id="7" name="Titel 7"/>
          <p:cNvSpPr txBox="1">
            <a:spLocks/>
          </p:cNvSpPr>
          <p:nvPr/>
        </p:nvSpPr>
        <p:spPr>
          <a:xfrm>
            <a:off x="2142704" y="3230914"/>
            <a:ext cx="1058033" cy="58550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latin typeface="Comic Sans MS" panose="030F0702030302020204" pitchFamily="66" charset="0"/>
              </a:rPr>
              <a:t>Handlungsorientierte Fähigkeiten</a:t>
            </a:r>
          </a:p>
        </p:txBody>
      </p:sp>
      <p:sp>
        <p:nvSpPr>
          <p:cNvPr id="8" name="Rechteck 7"/>
          <p:cNvSpPr/>
          <p:nvPr/>
        </p:nvSpPr>
        <p:spPr>
          <a:xfrm>
            <a:off x="1016547" y="3904682"/>
            <a:ext cx="2174227" cy="60956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Emotionale/ gefühlsorientierte Fähigkeiten</a:t>
            </a:r>
          </a:p>
        </p:txBody>
      </p:sp>
      <p:sp>
        <p:nvSpPr>
          <p:cNvPr id="9" name="Titel 8"/>
          <p:cNvSpPr txBox="1">
            <a:spLocks noGrp="1"/>
          </p:cNvSpPr>
          <p:nvPr>
            <p:ph type="title"/>
          </p:nvPr>
        </p:nvSpPr>
        <p:spPr>
          <a:xfrm>
            <a:off x="5649962" y="861902"/>
            <a:ext cx="2309328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Ich kann…..</a:t>
            </a:r>
          </a:p>
        </p:txBody>
      </p:sp>
    </p:spTree>
    <p:extLst>
      <p:ext uri="{BB962C8B-B14F-4D97-AF65-F5344CB8AC3E}">
        <p14:creationId xmlns:p14="http://schemas.microsoft.com/office/powerpoint/2010/main" val="104874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93582" y="1028906"/>
            <a:ext cx="5181600" cy="5687777"/>
          </a:xfrm>
        </p:spPr>
        <p:txBody>
          <a:bodyPr>
            <a:normAutofit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meinen Körper steuern und koordinieren für Bewegungsabläufe, Geschicklichkeit, Reaktionsvermögen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Treppensteigen ohne Zwischenschritt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mein Gleichgewicht halten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einen Sprung abfedern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Auge und Hand koordinieren =&gt; Schreiben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mit Schere, Stiften, Pinsel, Besteck und Werkzeug umgehen ohne zu verkrampfen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Papier reißen, knüllen, kleben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Situationen voraussehen /Belastungen erkennen und mein Verhalten anpassen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Deutsch sprechen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deutlich und in ganzen Sätzen sprechen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Erlebnisse schildern</a:t>
            </a:r>
            <a:br>
              <a:rPr lang="de-DE" sz="1800" dirty="0">
                <a:latin typeface="Comic Sans MS" panose="030F0702030302020204" pitchFamily="66" charset="0"/>
              </a:rPr>
            </a:br>
            <a:endParaRPr lang="de-DE" sz="1800" dirty="0">
              <a:latin typeface="Comic Sans MS" panose="030F0702030302020204" pitchFamily="66" charset="0"/>
            </a:endParaRPr>
          </a:p>
        </p:txBody>
      </p:sp>
      <p:sp>
        <p:nvSpPr>
          <p:cNvPr id="5" name="Gleichschenkliges Dreieck 4"/>
          <p:cNvSpPr/>
          <p:nvPr/>
        </p:nvSpPr>
        <p:spPr>
          <a:xfrm>
            <a:off x="1067081" y="1907257"/>
            <a:ext cx="2151246" cy="1250171"/>
          </a:xfrm>
          <a:prstGeom prst="triangle">
            <a:avLst>
              <a:gd name="adj" fmla="val 48984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Denk- und wissens-orientierte Fähigkeiten</a:t>
            </a:r>
          </a:p>
        </p:txBody>
      </p:sp>
      <p:sp>
        <p:nvSpPr>
          <p:cNvPr id="6" name="Rechteck 5"/>
          <p:cNvSpPr/>
          <p:nvPr/>
        </p:nvSpPr>
        <p:spPr>
          <a:xfrm>
            <a:off x="1017953" y="3245693"/>
            <a:ext cx="1060639" cy="57072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/>
              <a:t>Soziale  Fähigkeiten</a:t>
            </a:r>
          </a:p>
        </p:txBody>
      </p:sp>
      <p:sp>
        <p:nvSpPr>
          <p:cNvPr id="7" name="Titel 7"/>
          <p:cNvSpPr txBox="1">
            <a:spLocks/>
          </p:cNvSpPr>
          <p:nvPr/>
        </p:nvSpPr>
        <p:spPr>
          <a:xfrm>
            <a:off x="2142704" y="3230914"/>
            <a:ext cx="1058033" cy="585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Handlungsorientierte Fähigkeiten</a:t>
            </a:r>
          </a:p>
        </p:txBody>
      </p:sp>
      <p:sp>
        <p:nvSpPr>
          <p:cNvPr id="8" name="Rechteck 7"/>
          <p:cNvSpPr/>
          <p:nvPr/>
        </p:nvSpPr>
        <p:spPr>
          <a:xfrm>
            <a:off x="1016547" y="3904682"/>
            <a:ext cx="2174227" cy="60956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Emotionale/ gefühlsorientierte Fähigkeiten</a:t>
            </a:r>
          </a:p>
        </p:txBody>
      </p:sp>
      <p:sp>
        <p:nvSpPr>
          <p:cNvPr id="9" name="Titel 8"/>
          <p:cNvSpPr txBox="1">
            <a:spLocks noGrp="1"/>
          </p:cNvSpPr>
          <p:nvPr>
            <p:ph type="title"/>
          </p:nvPr>
        </p:nvSpPr>
        <p:spPr>
          <a:xfrm>
            <a:off x="5675140" y="464184"/>
            <a:ext cx="379571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Ich kann…..</a:t>
            </a:r>
          </a:p>
        </p:txBody>
      </p:sp>
      <p:sp>
        <p:nvSpPr>
          <p:cNvPr id="10" name="Geschweifte Klammer rechts 9"/>
          <p:cNvSpPr/>
          <p:nvPr/>
        </p:nvSpPr>
        <p:spPr>
          <a:xfrm>
            <a:off x="10075182" y="1028906"/>
            <a:ext cx="326967" cy="192855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Geschweifte Klammer rechts 10"/>
          <p:cNvSpPr/>
          <p:nvPr/>
        </p:nvSpPr>
        <p:spPr>
          <a:xfrm>
            <a:off x="10075182" y="2957459"/>
            <a:ext cx="271393" cy="203571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Geschweifte Klammer rechts 11"/>
          <p:cNvSpPr/>
          <p:nvPr/>
        </p:nvSpPr>
        <p:spPr>
          <a:xfrm>
            <a:off x="10075182" y="4993178"/>
            <a:ext cx="271393" cy="100306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10487983" y="3090949"/>
            <a:ext cx="738664" cy="165700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Comic Sans MS" panose="030F0702030302020204" pitchFamily="66" charset="0"/>
              </a:rPr>
              <a:t>       Feinmotorik         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10764982" y="4934989"/>
            <a:ext cx="461665" cy="165700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Comic Sans MS" panose="030F0702030302020204" pitchFamily="66" charset="0"/>
              </a:rPr>
              <a:t>     Sprache      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0756669" y="1291244"/>
            <a:ext cx="461665" cy="161266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Comic Sans MS" panose="030F0702030302020204" pitchFamily="66" charset="0"/>
              </a:rPr>
              <a:t>Grobmotorik</a:t>
            </a:r>
          </a:p>
        </p:txBody>
      </p:sp>
    </p:spTree>
    <p:extLst>
      <p:ext uri="{BB962C8B-B14F-4D97-AF65-F5344CB8AC3E}">
        <p14:creationId xmlns:p14="http://schemas.microsoft.com/office/powerpoint/2010/main" val="196615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77789" y="0"/>
            <a:ext cx="1623752" cy="704446"/>
          </a:xfrm>
        </p:spPr>
        <p:txBody>
          <a:bodyPr>
            <a:normAutofit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Ich kann……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62896" y="592975"/>
            <a:ext cx="5048595" cy="6190209"/>
          </a:xfrm>
        </p:spPr>
        <p:txBody>
          <a:bodyPr>
            <a:normAutofit fontScale="92500" lnSpcReduction="10000"/>
          </a:bodyPr>
          <a:lstStyle/>
          <a:p>
            <a:r>
              <a:rPr lang="de-DE" sz="1800" dirty="0">
                <a:latin typeface="Comic Sans MS" panose="030F0702030302020204" pitchFamily="66" charset="0"/>
              </a:rPr>
              <a:t>mich 20 min konzentrieren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mich auf eine Sache konzentrieren und lasse mich nicht ablenken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ruhig sitzen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aufmerksam sein und einem Gespräch folgen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ein Spiel zu Ende spielen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neugierig sein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Farben und Formen erkennen und benennen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bis 20 zählen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Mengen bis 6 erfassen( Würfel)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Oberbegriffe nennen ( Besteck, Obst..)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Gemeinsamkeiten finden und sortieren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Logische Reihen fortsetzen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Aufgaben verstehen und bewältigen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Name, Adresse, Alter nennen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mit Messer und Gabel essen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mich an- und ausziehen, Schuhe binden</a:t>
            </a:r>
          </a:p>
          <a:p>
            <a:r>
              <a:rPr lang="de-DE" sz="1800" dirty="0">
                <a:latin typeface="Comic Sans MS" panose="030F0702030302020204" pitchFamily="66" charset="0"/>
              </a:rPr>
              <a:t>alleine aufs WC gehen</a:t>
            </a:r>
          </a:p>
          <a:p>
            <a:endParaRPr lang="de-DE" sz="1800" dirty="0">
              <a:latin typeface="Comic Sans MS" panose="030F0702030302020204" pitchFamily="66" charset="0"/>
            </a:endParaRPr>
          </a:p>
          <a:p>
            <a:endParaRPr lang="de-DE" sz="1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de-DE" sz="1800" dirty="0">
              <a:latin typeface="Comic Sans MS" panose="030F0702030302020204" pitchFamily="66" charset="0"/>
            </a:endParaRPr>
          </a:p>
          <a:p>
            <a:endParaRPr lang="de-DE" sz="1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de-DE" sz="1800" dirty="0">
              <a:latin typeface="Comic Sans MS" panose="030F0702030302020204" pitchFamily="66" charset="0"/>
            </a:endParaRPr>
          </a:p>
        </p:txBody>
      </p:sp>
      <p:sp>
        <p:nvSpPr>
          <p:cNvPr id="5" name="Gleichschenkliges Dreieck 4"/>
          <p:cNvSpPr/>
          <p:nvPr/>
        </p:nvSpPr>
        <p:spPr>
          <a:xfrm>
            <a:off x="1067081" y="1907257"/>
            <a:ext cx="2151246" cy="1250171"/>
          </a:xfrm>
          <a:prstGeom prst="triangle">
            <a:avLst>
              <a:gd name="adj" fmla="val 4898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Denk- und wissens-orientierte Fähigkeiten</a:t>
            </a:r>
          </a:p>
        </p:txBody>
      </p:sp>
      <p:sp>
        <p:nvSpPr>
          <p:cNvPr id="6" name="Rechteck 5"/>
          <p:cNvSpPr/>
          <p:nvPr/>
        </p:nvSpPr>
        <p:spPr>
          <a:xfrm>
            <a:off x="1017953" y="3245693"/>
            <a:ext cx="1060639" cy="57072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/>
              <a:t>Soziale  Fähigkeiten</a:t>
            </a:r>
          </a:p>
        </p:txBody>
      </p:sp>
      <p:sp>
        <p:nvSpPr>
          <p:cNvPr id="7" name="Titel 7"/>
          <p:cNvSpPr txBox="1">
            <a:spLocks/>
          </p:cNvSpPr>
          <p:nvPr/>
        </p:nvSpPr>
        <p:spPr>
          <a:xfrm>
            <a:off x="2142704" y="3230914"/>
            <a:ext cx="1058033" cy="58550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latin typeface="Comic Sans MS" panose="030F0702030302020204" pitchFamily="66" charset="0"/>
              </a:rPr>
              <a:t>Handlungsorientierte Fähigkeiten</a:t>
            </a:r>
          </a:p>
        </p:txBody>
      </p:sp>
      <p:sp>
        <p:nvSpPr>
          <p:cNvPr id="8" name="Rechteck 7"/>
          <p:cNvSpPr/>
          <p:nvPr/>
        </p:nvSpPr>
        <p:spPr>
          <a:xfrm>
            <a:off x="1016547" y="3904682"/>
            <a:ext cx="2174227" cy="60956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Comic Sans MS" panose="030F0702030302020204" pitchFamily="66" charset="0"/>
              </a:rPr>
              <a:t>Emotionale/ gefühlsorientierte Fähigkeiten</a:t>
            </a:r>
          </a:p>
        </p:txBody>
      </p:sp>
      <p:sp>
        <p:nvSpPr>
          <p:cNvPr id="9" name="Geschweifte Klammer rechts 8"/>
          <p:cNvSpPr/>
          <p:nvPr/>
        </p:nvSpPr>
        <p:spPr>
          <a:xfrm>
            <a:off x="8870374" y="548640"/>
            <a:ext cx="323503" cy="219455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Geschweifte Klammer rechts 9"/>
          <p:cNvSpPr/>
          <p:nvPr/>
        </p:nvSpPr>
        <p:spPr>
          <a:xfrm>
            <a:off x="8916785" y="2737657"/>
            <a:ext cx="277091" cy="233864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Geschweifte Klammer rechts 10"/>
          <p:cNvSpPr/>
          <p:nvPr/>
        </p:nvSpPr>
        <p:spPr>
          <a:xfrm>
            <a:off x="8916783" y="5076304"/>
            <a:ext cx="323503" cy="157387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9373650" y="5109553"/>
            <a:ext cx="461665" cy="15849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omic Sans MS" panose="030F0702030302020204" pitchFamily="66" charset="0"/>
              </a:rPr>
              <a:t>Lebenspraxis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9356060" y="892232"/>
            <a:ext cx="461665" cy="15849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omic Sans MS" panose="030F0702030302020204" pitchFamily="66" charset="0"/>
              </a:rPr>
              <a:t>Konzentration</a:t>
            </a:r>
            <a:r>
              <a:rPr lang="de-DE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9344975" y="2895599"/>
            <a:ext cx="738664" cy="15849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omic Sans MS" panose="030F0702030302020204" pitchFamily="66" charset="0"/>
              </a:rPr>
              <a:t>geistige Fähigkeiten</a:t>
            </a:r>
          </a:p>
        </p:txBody>
      </p:sp>
    </p:spTree>
    <p:extLst>
      <p:ext uri="{BB962C8B-B14F-4D97-AF65-F5344CB8AC3E}">
        <p14:creationId xmlns:p14="http://schemas.microsoft.com/office/powerpoint/2010/main" val="30983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Comic Sans MS" panose="030F0702030302020204" pitchFamily="66" charset="0"/>
              </a:rPr>
              <a:t>Mein Kind kommt in die Schule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644" y="2621280"/>
            <a:ext cx="5181600" cy="3516890"/>
          </a:xfrm>
        </p:spPr>
        <p:txBody>
          <a:bodyPr/>
          <a:lstStyle/>
          <a:p>
            <a:r>
              <a:rPr lang="de-DE" sz="1200" dirty="0">
                <a:latin typeface="Comic Sans MS" panose="030F0702030302020204" pitchFamily="66" charset="0"/>
              </a:rPr>
              <a:t>sagen, wie es heißt und wo es wohnt.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sich selbst an- und ausziehen.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die Schuhe selbst binden.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die Toilette alleine und sauber benutzen.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Treppen steigen, balancieren und rückwärts gehen.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richtig mit Stift und Schere arbeiten.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respektvoll mit den eigenen und den Sachen anderer umgehen.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in ganzen Sätzen sprechen.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anderen zuhören und auf Fragen antworten.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Aufträge verstehen, ausführen und zu Ende bringen.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Regeln </a:t>
            </a:r>
            <a:r>
              <a:rPr lang="de-DE" sz="1200" dirty="0" err="1">
                <a:latin typeface="Comic Sans MS" panose="030F0702030302020204" pitchFamily="66" charset="0"/>
              </a:rPr>
              <a:t>be</a:t>
            </a:r>
            <a:r>
              <a:rPr lang="de-DE" sz="1200" dirty="0">
                <a:latin typeface="Comic Sans MS" panose="030F0702030302020204" pitchFamily="66" charset="0"/>
              </a:rPr>
              <a:t>- und einhalten.</a:t>
            </a:r>
          </a:p>
          <a:p>
            <a:endParaRPr lang="de-DE" sz="1200" dirty="0">
              <a:latin typeface="Comic Sans MS" panose="030F0702030302020204" pitchFamily="66" charset="0"/>
            </a:endParaRPr>
          </a:p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2593571"/>
            <a:ext cx="5181600" cy="3583392"/>
          </a:xfrm>
        </p:spPr>
        <p:txBody>
          <a:bodyPr>
            <a:normAutofit/>
          </a:bodyPr>
          <a:lstStyle/>
          <a:p>
            <a:r>
              <a:rPr lang="de-DE" sz="1200" dirty="0">
                <a:latin typeface="Comic Sans MS" panose="030F0702030302020204" pitchFamily="66" charset="0"/>
              </a:rPr>
              <a:t>viel mit dem Kind Deutsch sprechen, singen, reimen.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vorlesen und erzählen lassen.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Memory, Brett- und Kartenspiele spielen.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dem Kind kleine Aufträge geben( z.B. Tisch decken ).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viele Wege zu Fuß erledigen.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auf eine gesunde Ernährung achten ( Süßigkeiten einschränken ).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das Kind vor 20 Uhr ins Bett bringen.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den Fernseh- und PC-Konsum auf 30 min am Tag einschränken. 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den Schulweg zu Fuß üben und auf die Verkehrsregeln achten.</a:t>
            </a:r>
          </a:p>
          <a:p>
            <a:r>
              <a:rPr lang="de-DE" sz="1200" dirty="0">
                <a:latin typeface="Comic Sans MS" panose="030F0702030302020204" pitchFamily="66" charset="0"/>
              </a:rPr>
              <a:t>dem Kind etwas zutrauen und es loben.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086196" y="1825625"/>
            <a:ext cx="3690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omic Sans MS" panose="030F0702030302020204" pitchFamily="66" charset="0"/>
              </a:rPr>
              <a:t>Ein Schulkind kann…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600304" y="1825625"/>
            <a:ext cx="3530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omic Sans MS" panose="030F0702030302020204" pitchFamily="66" charset="0"/>
              </a:rPr>
              <a:t>Eltern helfen, indem sie…</a:t>
            </a:r>
          </a:p>
        </p:txBody>
      </p:sp>
      <p:sp>
        <p:nvSpPr>
          <p:cNvPr id="7" name="AutoShape 2" descr="Bildergebnis für Bild Schulkind Comic"/>
          <p:cNvSpPr>
            <a:spLocks noChangeAspect="1" noChangeArrowheads="1"/>
          </p:cNvSpPr>
          <p:nvPr/>
        </p:nvSpPr>
        <p:spPr bwMode="auto">
          <a:xfrm>
            <a:off x="3976471" y="1011597"/>
            <a:ext cx="1886773" cy="188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AutoShape 4" descr="Bildergebnis für Bild Schulkind Comic"/>
          <p:cNvSpPr>
            <a:spLocks noChangeAspect="1" noChangeArrowheads="1"/>
          </p:cNvSpPr>
          <p:nvPr/>
        </p:nvSpPr>
        <p:spPr bwMode="auto">
          <a:xfrm>
            <a:off x="4300451" y="1633451"/>
            <a:ext cx="1947949" cy="194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30" name="Picture 6" descr="'Schulkinder' Schürze | Spreadshi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925" y="1003499"/>
            <a:ext cx="169545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26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590B57-CC53-4B29-8D3B-427DE6938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Comic Sans MS" panose="030F0702030302020204" pitchFamily="66" charset="0"/>
              </a:rPr>
              <a:t>Was passiert noch bis zur Einschulung?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69E0AF-7C89-45FC-9A25-C6A786710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562470"/>
            <a:ext cx="10515599" cy="5122415"/>
          </a:xfrm>
        </p:spPr>
        <p:txBody>
          <a:bodyPr>
            <a:normAutofit/>
          </a:bodyPr>
          <a:lstStyle/>
          <a:p>
            <a:r>
              <a:rPr lang="de-DE" sz="2400" dirty="0"/>
              <a:t>Elternabend Schulkindbetreuung SKB am 20.01.26 um 19 Uhr an der Schule</a:t>
            </a:r>
          </a:p>
          <a:p>
            <a:r>
              <a:rPr lang="de-DE" sz="2400" dirty="0"/>
              <a:t>Briefe mit </a:t>
            </a:r>
            <a:r>
              <a:rPr lang="de-DE" sz="2400" dirty="0" err="1"/>
              <a:t>Termin+Unterlagen</a:t>
            </a:r>
            <a:r>
              <a:rPr lang="de-DE" sz="2400" dirty="0"/>
              <a:t> zur Schulanmeldung werden Anfang Februar verschickt =&gt; alles ausfüllen und mitbringen</a:t>
            </a:r>
          </a:p>
          <a:p>
            <a:r>
              <a:rPr lang="de-DE" sz="2400" dirty="0"/>
              <a:t>Tag der offenen Tür am 26.02.26 ab 16 Uhr an der PMH </a:t>
            </a:r>
          </a:p>
          <a:p>
            <a:r>
              <a:rPr lang="de-DE" sz="2400" dirty="0"/>
              <a:t>Schulanmeldung am 24.02.26, Termine ab 14 Uhr</a:t>
            </a:r>
          </a:p>
          <a:p>
            <a:r>
              <a:rPr lang="de-DE" sz="2400" dirty="0" err="1"/>
              <a:t>Schulkindbetreuungs</a:t>
            </a:r>
            <a:r>
              <a:rPr lang="de-DE" sz="2400" dirty="0"/>
              <a:t>-Anmeldung erfolgt parallel zur Schulanmeldung</a:t>
            </a:r>
          </a:p>
          <a:p>
            <a:r>
              <a:rPr lang="de-DE" sz="2400" dirty="0"/>
              <a:t>Kindergartengruppen besuchen die </a:t>
            </a:r>
            <a:r>
              <a:rPr lang="de-DE" sz="2400"/>
              <a:t>Schule im Juni vom 15.-19.06.26</a:t>
            </a:r>
            <a:endParaRPr lang="de-DE" sz="2400" dirty="0"/>
          </a:p>
          <a:p>
            <a:r>
              <a:rPr lang="de-DE" sz="2400" dirty="0"/>
              <a:t>Ende Juli/ Anfang August werden die Briefe an die Erstklässler verschickt: </a:t>
            </a:r>
            <a:br>
              <a:rPr lang="de-DE" sz="2400" dirty="0"/>
            </a:br>
            <a:r>
              <a:rPr lang="de-DE" sz="2400" dirty="0"/>
              <a:t>=&gt; In welche Klasse komme ich? Klassensymbol</a:t>
            </a:r>
            <a:br>
              <a:rPr lang="de-DE" sz="2400" dirty="0"/>
            </a:br>
            <a:r>
              <a:rPr lang="de-DE" sz="2400" dirty="0"/>
              <a:t>=&gt; Was muss ich für die Schule einkaufen?</a:t>
            </a:r>
            <a:br>
              <a:rPr lang="de-DE" sz="2400" dirty="0"/>
            </a:br>
            <a:r>
              <a:rPr lang="de-DE" sz="2400" dirty="0"/>
              <a:t>=&gt; wichtige Informationen zum 1. Info-Elternabend und zur   </a:t>
            </a:r>
            <a:br>
              <a:rPr lang="de-DE" sz="2400" dirty="0"/>
            </a:br>
            <a:r>
              <a:rPr lang="de-DE" sz="2400" dirty="0"/>
              <a:t>     Einschulung</a:t>
            </a:r>
          </a:p>
        </p:txBody>
      </p:sp>
    </p:spTree>
    <p:extLst>
      <p:ext uri="{BB962C8B-B14F-4D97-AF65-F5344CB8AC3E}">
        <p14:creationId xmlns:p14="http://schemas.microsoft.com/office/powerpoint/2010/main" val="40566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608</Words>
  <Application>Microsoft Office PowerPoint</Application>
  <PresentationFormat>Breitbild</PresentationFormat>
  <Paragraphs>115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</vt:lpstr>
      <vt:lpstr>Handlungsorientierte Fähigkeiten</vt:lpstr>
      <vt:lpstr>PowerPoint-Präsentation</vt:lpstr>
      <vt:lpstr>Ich kann…..</vt:lpstr>
      <vt:lpstr>Ich kann…..</vt:lpstr>
      <vt:lpstr>Ich kann……</vt:lpstr>
      <vt:lpstr>Mein Kind kommt in die Schule</vt:lpstr>
      <vt:lpstr>Was passiert noch bis zur Einschulung?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</dc:title>
  <dc:creator>wolfgang luetters</dc:creator>
  <cp:lastModifiedBy>Sabine Lütters</cp:lastModifiedBy>
  <cp:revision>25</cp:revision>
  <cp:lastPrinted>2023-01-30T21:53:25Z</cp:lastPrinted>
  <dcterms:created xsi:type="dcterms:W3CDTF">2023-01-30T17:35:38Z</dcterms:created>
  <dcterms:modified xsi:type="dcterms:W3CDTF">2025-06-24T09:44:52Z</dcterms:modified>
</cp:coreProperties>
</file>